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8" r:id="rId3"/>
    <p:sldId id="257" r:id="rId4"/>
    <p:sldId id="258" r:id="rId5"/>
    <p:sldId id="273" r:id="rId6"/>
    <p:sldId id="274" r:id="rId7"/>
    <p:sldId id="270" r:id="rId8"/>
    <p:sldId id="271" r:id="rId9"/>
    <p:sldId id="272" r:id="rId10"/>
    <p:sldId id="267" r:id="rId11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7071"/>
    <a:srgbClr val="1C67A8"/>
    <a:srgbClr val="285B91"/>
    <a:srgbClr val="FEE960"/>
    <a:srgbClr val="9EC54D"/>
    <a:srgbClr val="B0B5BA"/>
    <a:srgbClr val="13B5EA"/>
    <a:srgbClr val="086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2082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marrone\Desktop\Presentations\2013\ISO\Copy%20of%20roundtable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obles\Desktop\on_off_shore\onshore_vs_offshor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obles\Desktop\on_off_shore\onshore_vs_offsho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Coal steam (Retire)</c:v>
                </c:pt>
              </c:strCache>
            </c:strRef>
          </c:tx>
          <c:invertIfNegative val="0"/>
          <c:cat>
            <c:numRef>
              <c:f>Sheet1!$C$2:$T$2</c:f>
              <c:numCache>
                <c:formatCode>General</c:formatCode>
                <c:ptCount val="1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</c:numCache>
            </c:numRef>
          </c:cat>
          <c:val>
            <c:numRef>
              <c:f>Sheet1!$C$3:$T$3</c:f>
              <c:numCache>
                <c:formatCode>General</c:formatCode>
                <c:ptCount val="18"/>
                <c:pt idx="1">
                  <c:v>-440</c:v>
                </c:pt>
              </c:numCache>
            </c:numRef>
          </c:val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Gas steam (Retire)</c:v>
                </c:pt>
              </c:strCache>
            </c:strRef>
          </c:tx>
          <c:invertIfNegative val="0"/>
          <c:cat>
            <c:numRef>
              <c:f>Sheet1!$C$2:$T$2</c:f>
              <c:numCache>
                <c:formatCode>General</c:formatCode>
                <c:ptCount val="1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</c:numCache>
            </c:numRef>
          </c:cat>
          <c:val>
            <c:numRef>
              <c:f>Sheet1!$C$4:$T$4</c:f>
              <c:numCache>
                <c:formatCode>General</c:formatCode>
                <c:ptCount val="18"/>
                <c:pt idx="1">
                  <c:v>-310</c:v>
                </c:pt>
                <c:pt idx="2">
                  <c:v>-10</c:v>
                </c:pt>
                <c:pt idx="3">
                  <c:v>-110</c:v>
                </c:pt>
                <c:pt idx="4">
                  <c:v>-250</c:v>
                </c:pt>
                <c:pt idx="5">
                  <c:v>-425</c:v>
                </c:pt>
                <c:pt idx="9">
                  <c:v>-10</c:v>
                </c:pt>
                <c:pt idx="11">
                  <c:v>-250</c:v>
                </c:pt>
              </c:numCache>
            </c:numRef>
          </c:val>
        </c:ser>
        <c:ser>
          <c:idx val="2"/>
          <c:order val="2"/>
          <c:tx>
            <c:strRef>
              <c:f>Sheet1!$B$5</c:f>
              <c:strCache>
                <c:ptCount val="1"/>
                <c:pt idx="0">
                  <c:v>Combustion Turbine (Retire)</c:v>
                </c:pt>
              </c:strCache>
            </c:strRef>
          </c:tx>
          <c:invertIfNegative val="0"/>
          <c:cat>
            <c:numRef>
              <c:f>Sheet1!$C$2:$T$2</c:f>
              <c:numCache>
                <c:formatCode>General</c:formatCode>
                <c:ptCount val="1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</c:numCache>
            </c:numRef>
          </c:cat>
          <c:val>
            <c:numRef>
              <c:f>Sheet1!$C$5:$T$5</c:f>
              <c:numCache>
                <c:formatCode>General</c:formatCode>
                <c:ptCount val="18"/>
                <c:pt idx="3">
                  <c:v>-70</c:v>
                </c:pt>
                <c:pt idx="4">
                  <c:v>-50</c:v>
                </c:pt>
                <c:pt idx="5">
                  <c:v>-90</c:v>
                </c:pt>
                <c:pt idx="6">
                  <c:v>-160</c:v>
                </c:pt>
                <c:pt idx="7">
                  <c:v>-200</c:v>
                </c:pt>
                <c:pt idx="8">
                  <c:v>-25</c:v>
                </c:pt>
                <c:pt idx="9">
                  <c:v>-50</c:v>
                </c:pt>
                <c:pt idx="16">
                  <c:v>-75</c:v>
                </c:pt>
              </c:numCache>
            </c:numRef>
          </c:val>
        </c:ser>
        <c:ser>
          <c:idx val="3"/>
          <c:order val="3"/>
          <c:tx>
            <c:strRef>
              <c:f>Sheet1!$B$6</c:f>
              <c:strCache>
                <c:ptCount val="1"/>
                <c:pt idx="0">
                  <c:v>Oil Steam (Retire)</c:v>
                </c:pt>
              </c:strCache>
            </c:strRef>
          </c:tx>
          <c:invertIfNegative val="0"/>
          <c:cat>
            <c:numRef>
              <c:f>Sheet1!$C$2:$T$2</c:f>
              <c:numCache>
                <c:formatCode>General</c:formatCode>
                <c:ptCount val="1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</c:numCache>
            </c:numRef>
          </c:cat>
          <c:val>
            <c:numRef>
              <c:f>Sheet1!$C$6:$T$6</c:f>
              <c:numCache>
                <c:formatCode>General</c:formatCode>
                <c:ptCount val="18"/>
                <c:pt idx="16">
                  <c:v>-25</c:v>
                </c:pt>
              </c:numCache>
            </c:numRef>
          </c:val>
        </c:ser>
        <c:ser>
          <c:idx val="4"/>
          <c:order val="4"/>
          <c:tx>
            <c:strRef>
              <c:f>Sheet1!$B$7</c:f>
              <c:strCache>
                <c:ptCount val="1"/>
                <c:pt idx="0">
                  <c:v>Combustion Turbine (Add)</c:v>
                </c:pt>
              </c:strCache>
            </c:strRef>
          </c:tx>
          <c:invertIfNegative val="0"/>
          <c:cat>
            <c:numRef>
              <c:f>Sheet1!$C$2:$T$2</c:f>
              <c:numCache>
                <c:formatCode>General</c:formatCode>
                <c:ptCount val="1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</c:numCache>
            </c:numRef>
          </c:cat>
          <c:val>
            <c:numRef>
              <c:f>Sheet1!$C$7:$T$7</c:f>
              <c:numCache>
                <c:formatCode>General</c:formatCode>
                <c:ptCount val="18"/>
                <c:pt idx="9">
                  <c:v>200</c:v>
                </c:pt>
                <c:pt idx="10">
                  <c:v>790</c:v>
                </c:pt>
                <c:pt idx="11">
                  <c:v>600</c:v>
                </c:pt>
                <c:pt idx="12">
                  <c:v>200</c:v>
                </c:pt>
                <c:pt idx="13">
                  <c:v>200</c:v>
                </c:pt>
                <c:pt idx="14">
                  <c:v>400</c:v>
                </c:pt>
                <c:pt idx="17">
                  <c:v>200</c:v>
                </c:pt>
              </c:numCache>
            </c:numRef>
          </c:val>
        </c:ser>
        <c:ser>
          <c:idx val="5"/>
          <c:order val="5"/>
          <c:tx>
            <c:strRef>
              <c:f>Sheet1!$B$8</c:f>
              <c:strCache>
                <c:ptCount val="1"/>
                <c:pt idx="0">
                  <c:v>Combined Cycle (Add)</c:v>
                </c:pt>
              </c:strCache>
            </c:strRef>
          </c:tx>
          <c:invertIfNegative val="0"/>
          <c:cat>
            <c:numRef>
              <c:f>Sheet1!$C$2:$T$2</c:f>
              <c:numCache>
                <c:formatCode>General</c:formatCode>
                <c:ptCount val="1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</c:numCache>
            </c:numRef>
          </c:cat>
          <c:val>
            <c:numRef>
              <c:f>Sheet1!$C$8:$T$8</c:f>
              <c:numCache>
                <c:formatCode>General</c:formatCode>
                <c:ptCount val="18"/>
                <c:pt idx="4">
                  <c:v>620</c:v>
                </c:pt>
                <c:pt idx="15">
                  <c:v>600</c:v>
                </c:pt>
                <c:pt idx="16">
                  <c:v>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826112"/>
        <c:axId val="100836096"/>
      </c:barChart>
      <c:catAx>
        <c:axId val="100826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0836096"/>
        <c:crosses val="autoZero"/>
        <c:auto val="1"/>
        <c:lblAlgn val="ctr"/>
        <c:lblOffset val="100"/>
        <c:noMultiLvlLbl val="0"/>
      </c:catAx>
      <c:valAx>
        <c:axId val="100836096"/>
        <c:scaling>
          <c:orientation val="minMax"/>
          <c:max val="1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8261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w Cen MT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</c:v>
                </c:pt>
                <c:pt idx="1">
                  <c:v>45</c:v>
                </c:pt>
                <c:pt idx="2">
                  <c:v>45</c:v>
                </c:pt>
                <c:pt idx="3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Diurnal Energy Production Profile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Sheet1!$AN$6</c:f>
              <c:strCache>
                <c:ptCount val="1"/>
                <c:pt idx="0">
                  <c:v>Onshore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Sheet1!$AM$7:$AM$30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Sheet1!$AN$7:$AN$30</c:f>
              <c:numCache>
                <c:formatCode>0.0</c:formatCode>
                <c:ptCount val="24"/>
                <c:pt idx="0">
                  <c:v>11.017354744839862</c:v>
                </c:pt>
                <c:pt idx="1">
                  <c:v>10.673687634431904</c:v>
                </c:pt>
                <c:pt idx="2">
                  <c:v>10.697130644200492</c:v>
                </c:pt>
                <c:pt idx="3">
                  <c:v>10.608591196745541</c:v>
                </c:pt>
                <c:pt idx="4">
                  <c:v>10.45044146853599</c:v>
                </c:pt>
                <c:pt idx="5">
                  <c:v>10.134931055022944</c:v>
                </c:pt>
                <c:pt idx="6">
                  <c:v>9.6693471768080101</c:v>
                </c:pt>
                <c:pt idx="7">
                  <c:v>9.0322002004104753</c:v>
                </c:pt>
                <c:pt idx="8">
                  <c:v>8.4654869151245737</c:v>
                </c:pt>
                <c:pt idx="9">
                  <c:v>8.3769481191903168</c:v>
                </c:pt>
                <c:pt idx="10">
                  <c:v>8.4439227478915413</c:v>
                </c:pt>
                <c:pt idx="11">
                  <c:v>8.6724989658018838</c:v>
                </c:pt>
                <c:pt idx="12">
                  <c:v>9.1344101956611414</c:v>
                </c:pt>
                <c:pt idx="13">
                  <c:v>9.4037034812207114</c:v>
                </c:pt>
                <c:pt idx="14">
                  <c:v>9.6902355259743569</c:v>
                </c:pt>
                <c:pt idx="15">
                  <c:v>9.7279164470257751</c:v>
                </c:pt>
                <c:pt idx="16">
                  <c:v>9.6630842023075285</c:v>
                </c:pt>
                <c:pt idx="17">
                  <c:v>9.7622414026991535</c:v>
                </c:pt>
                <c:pt idx="18">
                  <c:v>10.352221293138228</c:v>
                </c:pt>
                <c:pt idx="19">
                  <c:v>11.078154736065287</c:v>
                </c:pt>
                <c:pt idx="20">
                  <c:v>11.280095498763183</c:v>
                </c:pt>
                <c:pt idx="21">
                  <c:v>11.484135304751041</c:v>
                </c:pt>
                <c:pt idx="22">
                  <c:v>11.22513199847371</c:v>
                </c:pt>
                <c:pt idx="23">
                  <c:v>10.956129044916331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Sheet1!$AO$6</c:f>
              <c:strCache>
                <c:ptCount val="1"/>
                <c:pt idx="0">
                  <c:v>Offshore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Sheet1!$AM$7:$AM$30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Sheet1!$AO$7:$AO$30</c:f>
              <c:numCache>
                <c:formatCode>0.00</c:formatCode>
                <c:ptCount val="24"/>
                <c:pt idx="0">
                  <c:v>9.9050252110429255</c:v>
                </c:pt>
                <c:pt idx="1">
                  <c:v>9.9174407217259688</c:v>
                </c:pt>
                <c:pt idx="2">
                  <c:v>9.7960471258569015</c:v>
                </c:pt>
                <c:pt idx="3">
                  <c:v>9.6325310858533388</c:v>
                </c:pt>
                <c:pt idx="4">
                  <c:v>9.5921654746713347</c:v>
                </c:pt>
                <c:pt idx="5">
                  <c:v>9.5076891117903664</c:v>
                </c:pt>
                <c:pt idx="6">
                  <c:v>9.4513695581209003</c:v>
                </c:pt>
                <c:pt idx="7">
                  <c:v>9.4597560613704452</c:v>
                </c:pt>
                <c:pt idx="8">
                  <c:v>9.3836899427248692</c:v>
                </c:pt>
                <c:pt idx="9">
                  <c:v>9.2462177641926555</c:v>
                </c:pt>
                <c:pt idx="10">
                  <c:v>9.1583939223076243</c:v>
                </c:pt>
                <c:pt idx="11">
                  <c:v>9.2451197435973533</c:v>
                </c:pt>
                <c:pt idx="12">
                  <c:v>9.5194052883045952</c:v>
                </c:pt>
                <c:pt idx="13">
                  <c:v>10.010333264088789</c:v>
                </c:pt>
                <c:pt idx="14">
                  <c:v>10.494560346618391</c:v>
                </c:pt>
                <c:pt idx="15">
                  <c:v>10.826334688547943</c:v>
                </c:pt>
                <c:pt idx="16">
                  <c:v>11.066439148885657</c:v>
                </c:pt>
                <c:pt idx="17">
                  <c:v>11.114680832121552</c:v>
                </c:pt>
                <c:pt idx="18">
                  <c:v>10.941460664154077</c:v>
                </c:pt>
                <c:pt idx="19">
                  <c:v>10.699937679912157</c:v>
                </c:pt>
                <c:pt idx="20">
                  <c:v>10.424150517850252</c:v>
                </c:pt>
                <c:pt idx="21">
                  <c:v>10.287717007448732</c:v>
                </c:pt>
                <c:pt idx="22">
                  <c:v>10.241149063714868</c:v>
                </c:pt>
                <c:pt idx="23">
                  <c:v>10.071881769890492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856192"/>
        <c:axId val="100858112"/>
      </c:lineChart>
      <c:catAx>
        <c:axId val="10085619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Hour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0858112"/>
        <c:crosses val="autoZero"/>
        <c:auto val="1"/>
        <c:lblAlgn val="ctr"/>
        <c:lblOffset val="100"/>
        <c:noMultiLvlLbl val="0"/>
      </c:catAx>
      <c:valAx>
        <c:axId val="100858112"/>
        <c:scaling>
          <c:orientation val="minMax"/>
          <c:max val="15"/>
          <c:min val="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Average [MWh]</a:t>
                </a:r>
              </a:p>
            </c:rich>
          </c:tx>
          <c:layout>
            <c:manualLayout>
              <c:xMode val="edge"/>
              <c:yMode val="edge"/>
              <c:x val="1.0870350708816564E-2"/>
              <c:y val="0.40873828361828834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1008561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Tw Cen MT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w Cen MT" pitchFamily="34" charset="0"/>
              </a:defRPr>
            </a:pPr>
            <a:r>
              <a:rPr lang="en-US" sz="1800" b="1" i="0" baseline="0">
                <a:effectLst/>
                <a:latin typeface="Tw Cen MT" pitchFamily="34" charset="0"/>
              </a:rPr>
              <a:t>Monthly Energy Production Profile</a:t>
            </a:r>
            <a:endParaRPr lang="en-US">
              <a:effectLst/>
              <a:latin typeface="Tw Cen MT" pitchFamily="34" charset="0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Sheet1!$AM$41</c:f>
              <c:strCache>
                <c:ptCount val="1"/>
                <c:pt idx="0">
                  <c:v>Onshore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Sheet1!$AN$40:$AY$40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Sheet1!$AN$41:$AY$41</c:f>
              <c:numCache>
                <c:formatCode>0.0</c:formatCode>
                <c:ptCount val="12"/>
                <c:pt idx="0">
                  <c:v>12.971609411932251</c:v>
                </c:pt>
                <c:pt idx="1">
                  <c:v>13.491443942707736</c:v>
                </c:pt>
                <c:pt idx="2">
                  <c:v>12.849831778376421</c:v>
                </c:pt>
                <c:pt idx="3">
                  <c:v>11.039964149147197</c:v>
                </c:pt>
                <c:pt idx="4">
                  <c:v>8.052991840271245</c:v>
                </c:pt>
                <c:pt idx="5">
                  <c:v>6.9921269530506818</c:v>
                </c:pt>
                <c:pt idx="6">
                  <c:v>6.4218941332059813</c:v>
                </c:pt>
                <c:pt idx="7">
                  <c:v>5.6299105388181614</c:v>
                </c:pt>
                <c:pt idx="8">
                  <c:v>7.6261850423894568</c:v>
                </c:pt>
                <c:pt idx="9">
                  <c:v>11.09968334286193</c:v>
                </c:pt>
                <c:pt idx="10">
                  <c:v>11.00000060459204</c:v>
                </c:pt>
                <c:pt idx="11">
                  <c:v>12.824358262646896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Sheet1!$AM$42</c:f>
              <c:strCache>
                <c:ptCount val="1"/>
                <c:pt idx="0">
                  <c:v>Offshore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Sheet1!$AN$40:$AY$40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Sheet1!$AN$42:$AY$42</c:f>
              <c:numCache>
                <c:formatCode>0.0</c:formatCode>
                <c:ptCount val="12"/>
                <c:pt idx="0">
                  <c:v>12.143231188717746</c:v>
                </c:pt>
                <c:pt idx="1">
                  <c:v>11.145380017696235</c:v>
                </c:pt>
                <c:pt idx="2">
                  <c:v>11.310424529153648</c:v>
                </c:pt>
                <c:pt idx="3">
                  <c:v>10.634355983314977</c:v>
                </c:pt>
                <c:pt idx="4">
                  <c:v>10.114664403474238</c:v>
                </c:pt>
                <c:pt idx="5">
                  <c:v>9.8986980624424419</c:v>
                </c:pt>
                <c:pt idx="6">
                  <c:v>8.1518265046317175</c:v>
                </c:pt>
                <c:pt idx="7">
                  <c:v>7.3182975496126685</c:v>
                </c:pt>
                <c:pt idx="8">
                  <c:v>7.2225934018310198</c:v>
                </c:pt>
                <c:pt idx="9">
                  <c:v>9.3154444825655922</c:v>
                </c:pt>
                <c:pt idx="10">
                  <c:v>10.819263619783673</c:v>
                </c:pt>
                <c:pt idx="11">
                  <c:v>11.925820256776037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634048"/>
        <c:axId val="85636224"/>
      </c:lineChart>
      <c:catAx>
        <c:axId val="8563404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200">
                    <a:latin typeface="Tw Cen MT" pitchFamily="34" charset="0"/>
                  </a:defRPr>
                </a:pPr>
                <a:r>
                  <a:rPr lang="en-US" sz="1200">
                    <a:latin typeface="Tw Cen MT" pitchFamily="34" charset="0"/>
                  </a:rPr>
                  <a:t>Month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>
                <a:latin typeface="Tw Cen MT" pitchFamily="34" charset="0"/>
              </a:defRPr>
            </a:pPr>
            <a:endParaRPr lang="en-US"/>
          </a:p>
        </c:txPr>
        <c:crossAx val="85636224"/>
        <c:crosses val="autoZero"/>
        <c:auto val="1"/>
        <c:lblAlgn val="ctr"/>
        <c:lblOffset val="100"/>
        <c:noMultiLvlLbl val="0"/>
      </c:catAx>
      <c:valAx>
        <c:axId val="856362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>
                    <a:latin typeface="Tw Cen MT" pitchFamily="34" charset="0"/>
                  </a:defRPr>
                </a:pPr>
                <a:r>
                  <a:rPr lang="en-US" sz="1200" b="1" i="0" baseline="0">
                    <a:effectLst/>
                    <a:latin typeface="Tw Cen MT" pitchFamily="34" charset="0"/>
                  </a:rPr>
                  <a:t>Average [MWh]</a:t>
                </a:r>
                <a:endParaRPr lang="en-US" sz="1200">
                  <a:effectLst/>
                  <a:latin typeface="Tw Cen MT" pitchFamily="34" charset="0"/>
                </a:endParaRP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w Cen MT" pitchFamily="34" charset="0"/>
              </a:defRPr>
            </a:pPr>
            <a:endParaRPr lang="en-US"/>
          </a:p>
        </c:txPr>
        <c:crossAx val="856340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Tw Cen MT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0.26099</cdr:x>
      <cdr:y>0.16336</cdr:y>
    </cdr:from>
    <cdr:to>
      <cdr:x>0.44962</cdr:x>
      <cdr:y>0.34308</cdr:y>
    </cdr:to>
    <cdr:sp macro="" textlink="">
      <cdr:nvSpPr>
        <cdr:cNvPr id="2" name="TextBox 1"/>
        <cdr:cNvSpPr txBox="1"/>
      </cdr:nvSpPr>
      <cdr:spPr>
        <a:xfrm xmlns:a="http://schemas.openxmlformats.org/drawingml/2006/main" rot="19027270">
          <a:off x="2147811" y="831157"/>
          <a:ext cx="1552350" cy="9144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800" dirty="0" smtClean="0">
              <a:latin typeface="Tw Cen MT" pitchFamily="34" charset="0"/>
            </a:rPr>
            <a:t>Reliability</a:t>
          </a:r>
          <a:endParaRPr lang="en-US" sz="2800" dirty="0">
            <a:latin typeface="Tw Cen MT" pitchFamily="34" charset="0"/>
          </a:endParaRPr>
        </a:p>
      </cdr:txBody>
    </cdr:sp>
  </cdr:relSizeAnchor>
  <cdr:relSizeAnchor xmlns:cdr="http://schemas.openxmlformats.org/drawingml/2006/chartDrawing">
    <cdr:from>
      <cdr:x>0.53618</cdr:x>
      <cdr:y>0.17837</cdr:y>
    </cdr:from>
    <cdr:to>
      <cdr:x>0.76357</cdr:x>
      <cdr:y>0.3978</cdr:y>
    </cdr:to>
    <cdr:sp macro="" textlink="">
      <cdr:nvSpPr>
        <cdr:cNvPr id="3" name="TextBox 2"/>
        <cdr:cNvSpPr txBox="1"/>
      </cdr:nvSpPr>
      <cdr:spPr>
        <a:xfrm xmlns:a="http://schemas.openxmlformats.org/drawingml/2006/main" rot="2671172">
          <a:off x="4412530" y="907514"/>
          <a:ext cx="1871329" cy="1116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800" dirty="0" smtClean="0">
              <a:latin typeface="Tw Cen MT" pitchFamily="34" charset="0"/>
            </a:rPr>
            <a:t>Flexibility/</a:t>
          </a:r>
        </a:p>
        <a:p xmlns:a="http://schemas.openxmlformats.org/drawingml/2006/main">
          <a:r>
            <a:rPr lang="en-US" sz="2800" dirty="0" smtClean="0">
              <a:latin typeface="Tw Cen MT" pitchFamily="34" charset="0"/>
            </a:rPr>
            <a:t>Integration</a:t>
          </a:r>
          <a:endParaRPr lang="en-US" sz="2800" dirty="0">
            <a:latin typeface="Tw Cen MT" pitchFamily="34" charset="0"/>
          </a:endParaRPr>
        </a:p>
      </cdr:txBody>
    </cdr:sp>
  </cdr:relSizeAnchor>
  <cdr:relSizeAnchor xmlns:cdr="http://schemas.openxmlformats.org/drawingml/2006/chartDrawing">
    <cdr:from>
      <cdr:x>0.29134</cdr:x>
      <cdr:y>0.53259</cdr:y>
    </cdr:from>
    <cdr:to>
      <cdr:x>0.40246</cdr:x>
      <cdr:y>0.92337</cdr:y>
    </cdr:to>
    <cdr:sp macro="" textlink="">
      <cdr:nvSpPr>
        <cdr:cNvPr id="4" name="TextBox 3"/>
        <cdr:cNvSpPr txBox="1"/>
      </cdr:nvSpPr>
      <cdr:spPr>
        <a:xfrm xmlns:a="http://schemas.openxmlformats.org/drawingml/2006/main" rot="2849586">
          <a:off x="1860714" y="3246701"/>
          <a:ext cx="1988272" cy="9144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800" dirty="0" smtClean="0">
              <a:latin typeface="Tw Cen MT" pitchFamily="34" charset="0"/>
            </a:rPr>
            <a:t>Cost-Effective</a:t>
          </a:r>
          <a:endParaRPr lang="en-US" sz="2800" dirty="0">
            <a:latin typeface="Tw Cen MT" pitchFamily="34" charset="0"/>
          </a:endParaRPr>
        </a:p>
      </cdr:txBody>
    </cdr:sp>
  </cdr:relSizeAnchor>
  <cdr:relSizeAnchor xmlns:cdr="http://schemas.openxmlformats.org/drawingml/2006/chartDrawing">
    <cdr:from>
      <cdr:x>0.64018</cdr:x>
      <cdr:y>0.62871</cdr:y>
    </cdr:from>
    <cdr:to>
      <cdr:x>0.72416</cdr:x>
      <cdr:y>0.8335</cdr:y>
    </cdr:to>
    <cdr:sp macro="" textlink="">
      <cdr:nvSpPr>
        <cdr:cNvPr id="5" name="TextBox 4"/>
        <cdr:cNvSpPr txBox="1"/>
      </cdr:nvSpPr>
      <cdr:spPr>
        <a:xfrm xmlns:a="http://schemas.openxmlformats.org/drawingml/2006/main" rot="18731912">
          <a:off x="5092999" y="3374286"/>
          <a:ext cx="1041950" cy="6910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800" dirty="0" smtClean="0">
              <a:latin typeface="Tw Cen MT" pitchFamily="34" charset="0"/>
            </a:rPr>
            <a:t>Policy</a:t>
          </a:r>
          <a:endParaRPr lang="en-US" sz="1100" dirty="0">
            <a:latin typeface="Tw Cen MT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9D075-F581-644C-8FF6-BFC0C1EAC826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2FA7C-9F5B-9B42-979F-2472D1916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684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6D16B-FDFE-E544-B014-B61046073CC8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843F5-3838-8C4D-900F-B87FCEAF7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997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760" y="4939379"/>
            <a:ext cx="5698617" cy="854348"/>
          </a:xfrm>
        </p:spPr>
        <p:txBody>
          <a:bodyPr>
            <a:normAutofit/>
          </a:bodyPr>
          <a:lstStyle>
            <a:lvl1pPr>
              <a:defRPr sz="5400" b="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3760" y="5601824"/>
            <a:ext cx="5542992" cy="411421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rgbClr val="086AA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103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1376" y="6523920"/>
            <a:ext cx="456526" cy="2241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A3681AE-C575-604E-940A-EDCEABE5A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39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1376" y="6523920"/>
            <a:ext cx="456526" cy="2241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A3681AE-C575-604E-940A-EDCEABE5A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930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1376" y="6523920"/>
            <a:ext cx="456526" cy="2241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A3681AE-C575-604E-940A-EDCEABE5A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02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283" y="2784030"/>
            <a:ext cx="7772400" cy="944290"/>
          </a:xfrm>
        </p:spPr>
        <p:txBody>
          <a:bodyPr anchor="t">
            <a:normAutofit/>
          </a:bodyPr>
          <a:lstStyle>
            <a:lvl1pPr algn="ctr">
              <a:defRPr sz="2400" b="0" cap="none" baseline="0">
                <a:solidFill>
                  <a:srgbClr val="086AAD"/>
                </a:solidFill>
              </a:defRPr>
            </a:lvl1pPr>
          </a:lstStyle>
          <a:p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283" y="3728320"/>
            <a:ext cx="7772400" cy="928613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rgbClr val="086AA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715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F7071"/>
                </a:solidFill>
              </a:defRPr>
            </a:lvl1pPr>
            <a:lvl2pPr>
              <a:defRPr>
                <a:solidFill>
                  <a:srgbClr val="6F7071"/>
                </a:solidFill>
              </a:defRPr>
            </a:lvl2pPr>
            <a:lvl3pPr>
              <a:defRPr>
                <a:solidFill>
                  <a:srgbClr val="6F7071"/>
                </a:solidFill>
              </a:defRPr>
            </a:lvl3pPr>
            <a:lvl4pPr>
              <a:defRPr>
                <a:solidFill>
                  <a:srgbClr val="6F7071"/>
                </a:solidFill>
              </a:defRPr>
            </a:lvl4pPr>
            <a:lvl5pPr>
              <a:defRPr>
                <a:solidFill>
                  <a:srgbClr val="6F707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1376" y="6523920"/>
            <a:ext cx="456526" cy="2241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A3681AE-C575-604E-940A-EDCEABE5A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ight Arrow 5">
            <a:hlinkClick r:id="rId2" action="ppaction://hlinksldjump" highlightClick="1"/>
          </p:cNvPr>
          <p:cNvSpPr/>
          <p:nvPr userDrawn="1"/>
        </p:nvSpPr>
        <p:spPr>
          <a:xfrm>
            <a:off x="8612372" y="297712"/>
            <a:ext cx="335530" cy="229446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6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F7071"/>
                </a:solidFill>
              </a:defRPr>
            </a:lvl1pPr>
            <a:lvl2pPr>
              <a:defRPr>
                <a:solidFill>
                  <a:srgbClr val="6F7071"/>
                </a:solidFill>
              </a:defRPr>
            </a:lvl2pPr>
            <a:lvl3pPr>
              <a:defRPr>
                <a:solidFill>
                  <a:srgbClr val="6F7071"/>
                </a:solidFill>
              </a:defRPr>
            </a:lvl3pPr>
            <a:lvl4pPr>
              <a:defRPr>
                <a:solidFill>
                  <a:srgbClr val="6F7071"/>
                </a:solidFill>
              </a:defRPr>
            </a:lvl4pPr>
            <a:lvl5pPr>
              <a:defRPr>
                <a:solidFill>
                  <a:srgbClr val="6F707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1376" y="6523920"/>
            <a:ext cx="456526" cy="2241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3B5EA"/>
                </a:solidFill>
              </a:defRPr>
            </a:lvl1pPr>
          </a:lstStyle>
          <a:p>
            <a:fld id="{0A3681AE-C575-604E-940A-EDCEABE5A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58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283" y="2784030"/>
            <a:ext cx="7772400" cy="798829"/>
          </a:xfrm>
        </p:spPr>
        <p:txBody>
          <a:bodyPr anchor="t">
            <a:normAutofit/>
          </a:bodyPr>
          <a:lstStyle>
            <a:lvl1pPr algn="l">
              <a:defRPr sz="5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283" y="3527979"/>
            <a:ext cx="7772400" cy="526123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873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37519"/>
            <a:ext cx="4038600" cy="50886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37519"/>
            <a:ext cx="4038600" cy="50886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1376" y="6523920"/>
            <a:ext cx="456526" cy="2241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A3681AE-C575-604E-940A-EDCEABE5A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571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0611"/>
            <a:ext cx="4040188" cy="66272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0372"/>
            <a:ext cx="4040188" cy="44634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0611"/>
            <a:ext cx="4041775" cy="66272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0372"/>
            <a:ext cx="4041775" cy="44634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91376" y="6523920"/>
            <a:ext cx="456526" cy="2241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A3681AE-C575-604E-940A-EDCEABE5A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78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1376" y="6523920"/>
            <a:ext cx="456526" cy="2241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A3681AE-C575-604E-940A-EDCEABE5A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82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1376" y="6523920"/>
            <a:ext cx="456526" cy="2241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A3681AE-C575-604E-940A-EDCEABE5A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2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1376" y="6523920"/>
            <a:ext cx="456526" cy="2241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A3681AE-C575-604E-940A-EDCEABE5A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4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7137"/>
            <a:ext cx="8229600" cy="815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446" y="1018064"/>
            <a:ext cx="8229600" cy="5088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1376" y="6523920"/>
            <a:ext cx="456526" cy="2241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fld id="{0A3681AE-C575-604E-940A-EDCEABE5A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6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86AAD"/>
          </a:solidFill>
          <a:latin typeface="Tw Cen MT"/>
          <a:ea typeface="+mj-ea"/>
          <a:cs typeface="Tw Cen M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6F7071"/>
          </a:solidFill>
          <a:latin typeface="Tw Cen MT"/>
          <a:ea typeface="+mn-ea"/>
          <a:cs typeface="Tw Cen M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6F7071"/>
          </a:solidFill>
          <a:latin typeface="Tw Cen MT"/>
          <a:ea typeface="+mn-ea"/>
          <a:cs typeface="Tw Cen M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6F7071"/>
          </a:solidFill>
          <a:latin typeface="Tw Cen MT"/>
          <a:ea typeface="+mn-ea"/>
          <a:cs typeface="Tw Cen M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6F7071"/>
          </a:solidFill>
          <a:latin typeface="Tw Cen MT"/>
          <a:ea typeface="+mn-ea"/>
          <a:cs typeface="Tw Cen M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6F7071"/>
          </a:solidFill>
          <a:latin typeface="Tw Cen MT"/>
          <a:ea typeface="+mn-ea"/>
          <a:cs typeface="Tw Cen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3760" y="4441935"/>
            <a:ext cx="5698617" cy="1159889"/>
          </a:xfrm>
        </p:spPr>
        <p:txBody>
          <a:bodyPr>
            <a:noAutofit/>
          </a:bodyPr>
          <a:lstStyle/>
          <a:p>
            <a:r>
              <a:rPr lang="en-US" sz="4400" dirty="0" smtClean="0"/>
              <a:t>New England Electricity Restructuring Roundtable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3760" y="5807534"/>
            <a:ext cx="5542992" cy="41142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June 14,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74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6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3681AE-C575-604E-940A-EDCEABE5A129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038225"/>
          <a:ext cx="8229600" cy="5087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53800" y="6158060"/>
            <a:ext cx="4633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latin typeface="Tw Cen MT" pitchFamily="34" charset="0"/>
              </a:rPr>
              <a:t>Source</a:t>
            </a:r>
            <a:r>
              <a:rPr lang="en-US" sz="1000" dirty="0" smtClean="0">
                <a:latin typeface="Tw Cen MT" pitchFamily="34" charset="0"/>
              </a:rPr>
              <a:t>: </a:t>
            </a:r>
            <a:r>
              <a:rPr lang="en-US" sz="1000" dirty="0" err="1" smtClean="0">
                <a:latin typeface="Tw Cen MT" pitchFamily="34" charset="0"/>
              </a:rPr>
              <a:t>Black&amp;Veatch</a:t>
            </a:r>
            <a:r>
              <a:rPr lang="en-US" sz="1000" dirty="0" smtClean="0">
                <a:latin typeface="Tw Cen MT" pitchFamily="34" charset="0"/>
              </a:rPr>
              <a:t>, The New England States Committee on Electricity, April 16, 2013</a:t>
            </a:r>
            <a:endParaRPr lang="en-US" sz="1000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38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w/ bottom blocker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3681AE-C575-604E-940A-EDCEABE5A12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77" y="94432"/>
            <a:ext cx="8985323" cy="6250966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02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509977"/>
              </p:ext>
            </p:extLst>
          </p:nvPr>
        </p:nvGraphicFramePr>
        <p:xfrm>
          <a:off x="457200" y="1038225"/>
          <a:ext cx="8229600" cy="5087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 Firm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3681AE-C575-604E-940A-EDCEABE5A12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lowchart: Connector 4">
            <a:hlinkClick r:id="rId3" action="ppaction://hlinksldjump" highlightClick="1"/>
          </p:cNvPr>
          <p:cNvSpPr/>
          <p:nvPr/>
        </p:nvSpPr>
        <p:spPr>
          <a:xfrm>
            <a:off x="4338083" y="3391784"/>
            <a:ext cx="175436" cy="127592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>
            <a:hlinkClick r:id="rId4" action="ppaction://hlinksldjump" highlightClick="1"/>
          </p:cNvPr>
          <p:cNvSpPr/>
          <p:nvPr/>
        </p:nvSpPr>
        <p:spPr>
          <a:xfrm>
            <a:off x="4673008" y="3391784"/>
            <a:ext cx="159488" cy="127591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>
            <a:hlinkClick r:id="rId5" action="ppaction://hlinksldjump" highlightClick="1"/>
          </p:cNvPr>
          <p:cNvSpPr/>
          <p:nvPr/>
        </p:nvSpPr>
        <p:spPr>
          <a:xfrm>
            <a:off x="4338083" y="3668234"/>
            <a:ext cx="175436" cy="127590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hlinkClick r:id="rId6" action="ppaction://hlinksldjump" highlightClick="1"/>
          </p:cNvPr>
          <p:cNvSpPr/>
          <p:nvPr/>
        </p:nvSpPr>
        <p:spPr>
          <a:xfrm>
            <a:off x="4683640" y="3668235"/>
            <a:ext cx="148856" cy="116956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0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009492"/>
              </p:ext>
            </p:extLst>
          </p:nvPr>
        </p:nvGraphicFramePr>
        <p:xfrm>
          <a:off x="614917" y="987716"/>
          <a:ext cx="8178209" cy="5213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31291" y="6199244"/>
            <a:ext cx="42450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Tw Cen MT" pitchFamily="34" charset="0"/>
              </a:rPr>
              <a:t>Based on 10 </a:t>
            </a:r>
            <a:r>
              <a:rPr lang="en-US" sz="1200" b="1" dirty="0" err="1" smtClean="0">
                <a:latin typeface="Tw Cen MT" pitchFamily="34" charset="0"/>
              </a:rPr>
              <a:t>MWh</a:t>
            </a:r>
            <a:r>
              <a:rPr lang="en-US" sz="1200" b="1" dirty="0" smtClean="0">
                <a:latin typeface="Tw Cen MT" pitchFamily="34" charset="0"/>
              </a:rPr>
              <a:t> average energy production for New England</a:t>
            </a:r>
            <a:endParaRPr lang="en-US" sz="1200" b="1" dirty="0">
              <a:latin typeface="Tw Cen M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03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709012"/>
              </p:ext>
            </p:extLst>
          </p:nvPr>
        </p:nvGraphicFramePr>
        <p:xfrm>
          <a:off x="563527" y="776176"/>
          <a:ext cx="8229600" cy="5362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52556" y="6138529"/>
            <a:ext cx="42450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Tw Cen MT" pitchFamily="34" charset="0"/>
              </a:rPr>
              <a:t>Based on 10 </a:t>
            </a:r>
            <a:r>
              <a:rPr lang="en-US" sz="1200" b="1" dirty="0" err="1" smtClean="0">
                <a:latin typeface="Tw Cen MT" pitchFamily="34" charset="0"/>
              </a:rPr>
              <a:t>MWh</a:t>
            </a:r>
            <a:r>
              <a:rPr lang="en-US" sz="1200" b="1" dirty="0" smtClean="0">
                <a:latin typeface="Tw Cen MT" pitchFamily="34" charset="0"/>
              </a:rPr>
              <a:t> average energy production for New England</a:t>
            </a:r>
            <a:endParaRPr lang="en-US" sz="1200" b="1" dirty="0">
              <a:latin typeface="Tw Cen M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Flexibility/Integration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Sold </a:t>
            </a:r>
            <a:r>
              <a:rPr lang="en-US" b="1" dirty="0" smtClean="0"/>
              <a:t>as one product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3681AE-C575-604E-940A-EDCEABE5A129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121063" y="1935927"/>
            <a:ext cx="7185891" cy="2897909"/>
            <a:chOff x="1256145" y="1600200"/>
            <a:chExt cx="7185891" cy="2897909"/>
          </a:xfrm>
        </p:grpSpPr>
        <p:sp>
          <p:nvSpPr>
            <p:cNvPr id="6" name="Rectangle 5"/>
            <p:cNvSpPr/>
            <p:nvPr/>
          </p:nvSpPr>
          <p:spPr>
            <a:xfrm>
              <a:off x="1295400" y="1600200"/>
              <a:ext cx="7086600" cy="28194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1256145" y="3038764"/>
              <a:ext cx="7185891" cy="1459345"/>
            </a:xfrm>
            <a:custGeom>
              <a:avLst/>
              <a:gdLst>
                <a:gd name="connsiteX0" fmla="*/ 55419 w 7185891"/>
                <a:gd name="connsiteY0" fmla="*/ 748145 h 1459345"/>
                <a:gd name="connsiteX1" fmla="*/ 138546 w 7185891"/>
                <a:gd name="connsiteY1" fmla="*/ 738909 h 1459345"/>
                <a:gd name="connsiteX2" fmla="*/ 193964 w 7185891"/>
                <a:gd name="connsiteY2" fmla="*/ 720436 h 1459345"/>
                <a:gd name="connsiteX3" fmla="*/ 203200 w 7185891"/>
                <a:gd name="connsiteY3" fmla="*/ 692727 h 1459345"/>
                <a:gd name="connsiteX4" fmla="*/ 221673 w 7185891"/>
                <a:gd name="connsiteY4" fmla="*/ 665018 h 1459345"/>
                <a:gd name="connsiteX5" fmla="*/ 230910 w 7185891"/>
                <a:gd name="connsiteY5" fmla="*/ 628072 h 1459345"/>
                <a:gd name="connsiteX6" fmla="*/ 249382 w 7185891"/>
                <a:gd name="connsiteY6" fmla="*/ 600363 h 1459345"/>
                <a:gd name="connsiteX7" fmla="*/ 286328 w 7185891"/>
                <a:gd name="connsiteY7" fmla="*/ 517236 h 1459345"/>
                <a:gd name="connsiteX8" fmla="*/ 323273 w 7185891"/>
                <a:gd name="connsiteY8" fmla="*/ 498763 h 1459345"/>
                <a:gd name="connsiteX9" fmla="*/ 350982 w 7185891"/>
                <a:gd name="connsiteY9" fmla="*/ 489527 h 1459345"/>
                <a:gd name="connsiteX10" fmla="*/ 489528 w 7185891"/>
                <a:gd name="connsiteY10" fmla="*/ 498763 h 1459345"/>
                <a:gd name="connsiteX11" fmla="*/ 526473 w 7185891"/>
                <a:gd name="connsiteY11" fmla="*/ 508000 h 1459345"/>
                <a:gd name="connsiteX12" fmla="*/ 609600 w 7185891"/>
                <a:gd name="connsiteY12" fmla="*/ 572654 h 1459345"/>
                <a:gd name="connsiteX13" fmla="*/ 665019 w 7185891"/>
                <a:gd name="connsiteY13" fmla="*/ 609600 h 1459345"/>
                <a:gd name="connsiteX14" fmla="*/ 692728 w 7185891"/>
                <a:gd name="connsiteY14" fmla="*/ 628072 h 1459345"/>
                <a:gd name="connsiteX15" fmla="*/ 720437 w 7185891"/>
                <a:gd name="connsiteY15" fmla="*/ 646545 h 1459345"/>
                <a:gd name="connsiteX16" fmla="*/ 748146 w 7185891"/>
                <a:gd name="connsiteY16" fmla="*/ 655781 h 1459345"/>
                <a:gd name="connsiteX17" fmla="*/ 831273 w 7185891"/>
                <a:gd name="connsiteY17" fmla="*/ 674254 h 1459345"/>
                <a:gd name="connsiteX18" fmla="*/ 988291 w 7185891"/>
                <a:gd name="connsiteY18" fmla="*/ 665018 h 1459345"/>
                <a:gd name="connsiteX19" fmla="*/ 1052946 w 7185891"/>
                <a:gd name="connsiteY19" fmla="*/ 618836 h 1459345"/>
                <a:gd name="connsiteX20" fmla="*/ 1080655 w 7185891"/>
                <a:gd name="connsiteY20" fmla="*/ 600363 h 1459345"/>
                <a:gd name="connsiteX21" fmla="*/ 1126837 w 7185891"/>
                <a:gd name="connsiteY21" fmla="*/ 544945 h 1459345"/>
                <a:gd name="connsiteX22" fmla="*/ 1154546 w 7185891"/>
                <a:gd name="connsiteY22" fmla="*/ 526472 h 1459345"/>
                <a:gd name="connsiteX23" fmla="*/ 1283855 w 7185891"/>
                <a:gd name="connsiteY23" fmla="*/ 535709 h 1459345"/>
                <a:gd name="connsiteX24" fmla="*/ 1385455 w 7185891"/>
                <a:gd name="connsiteY24" fmla="*/ 600363 h 1459345"/>
                <a:gd name="connsiteX25" fmla="*/ 1413164 w 7185891"/>
                <a:gd name="connsiteY25" fmla="*/ 618836 h 1459345"/>
                <a:gd name="connsiteX26" fmla="*/ 1459346 w 7185891"/>
                <a:gd name="connsiteY26" fmla="*/ 683491 h 1459345"/>
                <a:gd name="connsiteX27" fmla="*/ 1570182 w 7185891"/>
                <a:gd name="connsiteY27" fmla="*/ 655781 h 1459345"/>
                <a:gd name="connsiteX28" fmla="*/ 1616364 w 7185891"/>
                <a:gd name="connsiteY28" fmla="*/ 600363 h 1459345"/>
                <a:gd name="connsiteX29" fmla="*/ 1671782 w 7185891"/>
                <a:gd name="connsiteY29" fmla="*/ 526472 h 1459345"/>
                <a:gd name="connsiteX30" fmla="*/ 1699491 w 7185891"/>
                <a:gd name="connsiteY30" fmla="*/ 508000 h 1459345"/>
                <a:gd name="connsiteX31" fmla="*/ 1727200 w 7185891"/>
                <a:gd name="connsiteY31" fmla="*/ 480291 h 1459345"/>
                <a:gd name="connsiteX32" fmla="*/ 1819564 w 7185891"/>
                <a:gd name="connsiteY32" fmla="*/ 443345 h 1459345"/>
                <a:gd name="connsiteX33" fmla="*/ 1847273 w 7185891"/>
                <a:gd name="connsiteY33" fmla="*/ 434109 h 1459345"/>
                <a:gd name="connsiteX34" fmla="*/ 1874982 w 7185891"/>
                <a:gd name="connsiteY34" fmla="*/ 415636 h 1459345"/>
                <a:gd name="connsiteX35" fmla="*/ 1930400 w 7185891"/>
                <a:gd name="connsiteY35" fmla="*/ 369454 h 1459345"/>
                <a:gd name="connsiteX36" fmla="*/ 1967346 w 7185891"/>
                <a:gd name="connsiteY36" fmla="*/ 360218 h 1459345"/>
                <a:gd name="connsiteX37" fmla="*/ 2059710 w 7185891"/>
                <a:gd name="connsiteY37" fmla="*/ 369454 h 1459345"/>
                <a:gd name="connsiteX38" fmla="*/ 2115128 w 7185891"/>
                <a:gd name="connsiteY38" fmla="*/ 415636 h 1459345"/>
                <a:gd name="connsiteX39" fmla="*/ 2142837 w 7185891"/>
                <a:gd name="connsiteY39" fmla="*/ 434109 h 1459345"/>
                <a:gd name="connsiteX40" fmla="*/ 2225964 w 7185891"/>
                <a:gd name="connsiteY40" fmla="*/ 526472 h 1459345"/>
                <a:gd name="connsiteX41" fmla="*/ 2235200 w 7185891"/>
                <a:gd name="connsiteY41" fmla="*/ 554181 h 1459345"/>
                <a:gd name="connsiteX42" fmla="*/ 2253673 w 7185891"/>
                <a:gd name="connsiteY42" fmla="*/ 591127 h 1459345"/>
                <a:gd name="connsiteX43" fmla="*/ 2281382 w 7185891"/>
                <a:gd name="connsiteY43" fmla="*/ 665018 h 1459345"/>
                <a:gd name="connsiteX44" fmla="*/ 2327564 w 7185891"/>
                <a:gd name="connsiteY44" fmla="*/ 720436 h 1459345"/>
                <a:gd name="connsiteX45" fmla="*/ 2346037 w 7185891"/>
                <a:gd name="connsiteY45" fmla="*/ 748145 h 1459345"/>
                <a:gd name="connsiteX46" fmla="*/ 2382982 w 7185891"/>
                <a:gd name="connsiteY46" fmla="*/ 757381 h 1459345"/>
                <a:gd name="connsiteX47" fmla="*/ 2456873 w 7185891"/>
                <a:gd name="connsiteY47" fmla="*/ 766618 h 1459345"/>
                <a:gd name="connsiteX48" fmla="*/ 2558473 w 7185891"/>
                <a:gd name="connsiteY48" fmla="*/ 748145 h 1459345"/>
                <a:gd name="connsiteX49" fmla="*/ 2586182 w 7185891"/>
                <a:gd name="connsiteY49" fmla="*/ 738909 h 1459345"/>
                <a:gd name="connsiteX50" fmla="*/ 2623128 w 7185891"/>
                <a:gd name="connsiteY50" fmla="*/ 711200 h 1459345"/>
                <a:gd name="connsiteX51" fmla="*/ 2650837 w 7185891"/>
                <a:gd name="connsiteY51" fmla="*/ 692727 h 1459345"/>
                <a:gd name="connsiteX52" fmla="*/ 2706255 w 7185891"/>
                <a:gd name="connsiteY52" fmla="*/ 637309 h 1459345"/>
                <a:gd name="connsiteX53" fmla="*/ 2733964 w 7185891"/>
                <a:gd name="connsiteY53" fmla="*/ 563418 h 1459345"/>
                <a:gd name="connsiteX54" fmla="*/ 2743200 w 7185891"/>
                <a:gd name="connsiteY54" fmla="*/ 517236 h 1459345"/>
                <a:gd name="connsiteX55" fmla="*/ 2752437 w 7185891"/>
                <a:gd name="connsiteY55" fmla="*/ 489527 h 1459345"/>
                <a:gd name="connsiteX56" fmla="*/ 2770910 w 7185891"/>
                <a:gd name="connsiteY56" fmla="*/ 387927 h 1459345"/>
                <a:gd name="connsiteX57" fmla="*/ 2780146 w 7185891"/>
                <a:gd name="connsiteY57" fmla="*/ 277091 h 1459345"/>
                <a:gd name="connsiteX58" fmla="*/ 2789382 w 7185891"/>
                <a:gd name="connsiteY58" fmla="*/ 240145 h 1459345"/>
                <a:gd name="connsiteX59" fmla="*/ 2817091 w 7185891"/>
                <a:gd name="connsiteY59" fmla="*/ 249381 h 1459345"/>
                <a:gd name="connsiteX60" fmla="*/ 2844800 w 7185891"/>
                <a:gd name="connsiteY60" fmla="*/ 277091 h 1459345"/>
                <a:gd name="connsiteX61" fmla="*/ 2872510 w 7185891"/>
                <a:gd name="connsiteY61" fmla="*/ 286327 h 1459345"/>
                <a:gd name="connsiteX62" fmla="*/ 2927928 w 7185891"/>
                <a:gd name="connsiteY62" fmla="*/ 323272 h 1459345"/>
                <a:gd name="connsiteX63" fmla="*/ 2927928 w 7185891"/>
                <a:gd name="connsiteY63" fmla="*/ 323272 h 1459345"/>
                <a:gd name="connsiteX64" fmla="*/ 3001819 w 7185891"/>
                <a:gd name="connsiteY64" fmla="*/ 378691 h 1459345"/>
                <a:gd name="connsiteX65" fmla="*/ 3066473 w 7185891"/>
                <a:gd name="connsiteY65" fmla="*/ 397163 h 1459345"/>
                <a:gd name="connsiteX66" fmla="*/ 3094182 w 7185891"/>
                <a:gd name="connsiteY66" fmla="*/ 406400 h 1459345"/>
                <a:gd name="connsiteX67" fmla="*/ 3186546 w 7185891"/>
                <a:gd name="connsiteY67" fmla="*/ 424872 h 1459345"/>
                <a:gd name="connsiteX68" fmla="*/ 3278910 w 7185891"/>
                <a:gd name="connsiteY68" fmla="*/ 443345 h 1459345"/>
                <a:gd name="connsiteX69" fmla="*/ 3380510 w 7185891"/>
                <a:gd name="connsiteY69" fmla="*/ 471054 h 1459345"/>
                <a:gd name="connsiteX70" fmla="*/ 3435928 w 7185891"/>
                <a:gd name="connsiteY70" fmla="*/ 489527 h 1459345"/>
                <a:gd name="connsiteX71" fmla="*/ 3491346 w 7185891"/>
                <a:gd name="connsiteY71" fmla="*/ 498763 h 1459345"/>
                <a:gd name="connsiteX72" fmla="*/ 3546764 w 7185891"/>
                <a:gd name="connsiteY72" fmla="*/ 517236 h 1459345"/>
                <a:gd name="connsiteX73" fmla="*/ 3602182 w 7185891"/>
                <a:gd name="connsiteY73" fmla="*/ 554181 h 1459345"/>
                <a:gd name="connsiteX74" fmla="*/ 3657600 w 7185891"/>
                <a:gd name="connsiteY74" fmla="*/ 572654 h 1459345"/>
                <a:gd name="connsiteX75" fmla="*/ 3749964 w 7185891"/>
                <a:gd name="connsiteY75" fmla="*/ 563418 h 1459345"/>
                <a:gd name="connsiteX76" fmla="*/ 3777673 w 7185891"/>
                <a:gd name="connsiteY76" fmla="*/ 535709 h 1459345"/>
                <a:gd name="connsiteX77" fmla="*/ 3805382 w 7185891"/>
                <a:gd name="connsiteY77" fmla="*/ 517236 h 1459345"/>
                <a:gd name="connsiteX78" fmla="*/ 3823855 w 7185891"/>
                <a:gd name="connsiteY78" fmla="*/ 480291 h 1459345"/>
                <a:gd name="connsiteX79" fmla="*/ 3833091 w 7185891"/>
                <a:gd name="connsiteY79" fmla="*/ 415636 h 1459345"/>
                <a:gd name="connsiteX80" fmla="*/ 3842328 w 7185891"/>
                <a:gd name="connsiteY80" fmla="*/ 387927 h 1459345"/>
                <a:gd name="connsiteX81" fmla="*/ 3879273 w 7185891"/>
                <a:gd name="connsiteY81" fmla="*/ 369454 h 1459345"/>
                <a:gd name="connsiteX82" fmla="*/ 3980873 w 7185891"/>
                <a:gd name="connsiteY82" fmla="*/ 378691 h 1459345"/>
                <a:gd name="connsiteX83" fmla="*/ 4008582 w 7185891"/>
                <a:gd name="connsiteY83" fmla="*/ 387927 h 1459345"/>
                <a:gd name="connsiteX84" fmla="*/ 4036291 w 7185891"/>
                <a:gd name="connsiteY84" fmla="*/ 424872 h 1459345"/>
                <a:gd name="connsiteX85" fmla="*/ 4073237 w 7185891"/>
                <a:gd name="connsiteY85" fmla="*/ 480291 h 1459345"/>
                <a:gd name="connsiteX86" fmla="*/ 4128655 w 7185891"/>
                <a:gd name="connsiteY86" fmla="*/ 471054 h 1459345"/>
                <a:gd name="connsiteX87" fmla="*/ 4156364 w 7185891"/>
                <a:gd name="connsiteY87" fmla="*/ 434109 h 1459345"/>
                <a:gd name="connsiteX88" fmla="*/ 4193310 w 7185891"/>
                <a:gd name="connsiteY88" fmla="*/ 406400 h 1459345"/>
                <a:gd name="connsiteX89" fmla="*/ 4221019 w 7185891"/>
                <a:gd name="connsiteY89" fmla="*/ 387927 h 1459345"/>
                <a:gd name="connsiteX90" fmla="*/ 4276437 w 7185891"/>
                <a:gd name="connsiteY90" fmla="*/ 332509 h 1459345"/>
                <a:gd name="connsiteX91" fmla="*/ 4313382 w 7185891"/>
                <a:gd name="connsiteY91" fmla="*/ 304800 h 1459345"/>
                <a:gd name="connsiteX92" fmla="*/ 4368800 w 7185891"/>
                <a:gd name="connsiteY92" fmla="*/ 267854 h 1459345"/>
                <a:gd name="connsiteX93" fmla="*/ 4405746 w 7185891"/>
                <a:gd name="connsiteY93" fmla="*/ 230909 h 1459345"/>
                <a:gd name="connsiteX94" fmla="*/ 4498110 w 7185891"/>
                <a:gd name="connsiteY94" fmla="*/ 175491 h 1459345"/>
                <a:gd name="connsiteX95" fmla="*/ 4553528 w 7185891"/>
                <a:gd name="connsiteY95" fmla="*/ 157018 h 1459345"/>
                <a:gd name="connsiteX96" fmla="*/ 4959928 w 7185891"/>
                <a:gd name="connsiteY96" fmla="*/ 166254 h 1459345"/>
                <a:gd name="connsiteX97" fmla="*/ 4987637 w 7185891"/>
                <a:gd name="connsiteY97" fmla="*/ 184727 h 1459345"/>
                <a:gd name="connsiteX98" fmla="*/ 5043055 w 7185891"/>
                <a:gd name="connsiteY98" fmla="*/ 230909 h 1459345"/>
                <a:gd name="connsiteX99" fmla="*/ 5080000 w 7185891"/>
                <a:gd name="connsiteY99" fmla="*/ 286327 h 1459345"/>
                <a:gd name="connsiteX100" fmla="*/ 5126182 w 7185891"/>
                <a:gd name="connsiteY100" fmla="*/ 369454 h 1459345"/>
                <a:gd name="connsiteX101" fmla="*/ 5153891 w 7185891"/>
                <a:gd name="connsiteY101" fmla="*/ 378691 h 1459345"/>
                <a:gd name="connsiteX102" fmla="*/ 5264728 w 7185891"/>
                <a:gd name="connsiteY102" fmla="*/ 369454 h 1459345"/>
                <a:gd name="connsiteX103" fmla="*/ 5301673 w 7185891"/>
                <a:gd name="connsiteY103" fmla="*/ 360218 h 1459345"/>
                <a:gd name="connsiteX104" fmla="*/ 5338619 w 7185891"/>
                <a:gd name="connsiteY104" fmla="*/ 332509 h 1459345"/>
                <a:gd name="connsiteX105" fmla="*/ 5403273 w 7185891"/>
                <a:gd name="connsiteY105" fmla="*/ 304800 h 1459345"/>
                <a:gd name="connsiteX106" fmla="*/ 5430982 w 7185891"/>
                <a:gd name="connsiteY106" fmla="*/ 277091 h 1459345"/>
                <a:gd name="connsiteX107" fmla="*/ 5523346 w 7185891"/>
                <a:gd name="connsiteY107" fmla="*/ 258618 h 1459345"/>
                <a:gd name="connsiteX108" fmla="*/ 5606473 w 7185891"/>
                <a:gd name="connsiteY108" fmla="*/ 212436 h 1459345"/>
                <a:gd name="connsiteX109" fmla="*/ 5680364 w 7185891"/>
                <a:gd name="connsiteY109" fmla="*/ 230909 h 1459345"/>
                <a:gd name="connsiteX110" fmla="*/ 5735782 w 7185891"/>
                <a:gd name="connsiteY110" fmla="*/ 267854 h 1459345"/>
                <a:gd name="connsiteX111" fmla="*/ 5791200 w 7185891"/>
                <a:gd name="connsiteY111" fmla="*/ 314036 h 1459345"/>
                <a:gd name="connsiteX112" fmla="*/ 5809673 w 7185891"/>
                <a:gd name="connsiteY112" fmla="*/ 341745 h 1459345"/>
                <a:gd name="connsiteX113" fmla="*/ 5846619 w 7185891"/>
                <a:gd name="connsiteY113" fmla="*/ 378691 h 1459345"/>
                <a:gd name="connsiteX114" fmla="*/ 5892800 w 7185891"/>
                <a:gd name="connsiteY114" fmla="*/ 443345 h 1459345"/>
                <a:gd name="connsiteX115" fmla="*/ 5957455 w 7185891"/>
                <a:gd name="connsiteY115" fmla="*/ 498763 h 1459345"/>
                <a:gd name="connsiteX116" fmla="*/ 5975928 w 7185891"/>
                <a:gd name="connsiteY116" fmla="*/ 535709 h 1459345"/>
                <a:gd name="connsiteX117" fmla="*/ 6012873 w 7185891"/>
                <a:gd name="connsiteY117" fmla="*/ 591127 h 1459345"/>
                <a:gd name="connsiteX118" fmla="*/ 6022110 w 7185891"/>
                <a:gd name="connsiteY118" fmla="*/ 618836 h 1459345"/>
                <a:gd name="connsiteX119" fmla="*/ 6031346 w 7185891"/>
                <a:gd name="connsiteY119" fmla="*/ 655781 h 1459345"/>
                <a:gd name="connsiteX120" fmla="*/ 6068291 w 7185891"/>
                <a:gd name="connsiteY120" fmla="*/ 674254 h 1459345"/>
                <a:gd name="connsiteX121" fmla="*/ 6105237 w 7185891"/>
                <a:gd name="connsiteY121" fmla="*/ 729672 h 1459345"/>
                <a:gd name="connsiteX122" fmla="*/ 6179128 w 7185891"/>
                <a:gd name="connsiteY122" fmla="*/ 794327 h 1459345"/>
                <a:gd name="connsiteX123" fmla="*/ 6225310 w 7185891"/>
                <a:gd name="connsiteY123" fmla="*/ 803563 h 1459345"/>
                <a:gd name="connsiteX124" fmla="*/ 6363855 w 7185891"/>
                <a:gd name="connsiteY124" fmla="*/ 794327 h 1459345"/>
                <a:gd name="connsiteX125" fmla="*/ 6391564 w 7185891"/>
                <a:gd name="connsiteY125" fmla="*/ 766618 h 1459345"/>
                <a:gd name="connsiteX126" fmla="*/ 6428510 w 7185891"/>
                <a:gd name="connsiteY126" fmla="*/ 711200 h 1459345"/>
                <a:gd name="connsiteX127" fmla="*/ 6437746 w 7185891"/>
                <a:gd name="connsiteY127" fmla="*/ 637309 h 1459345"/>
                <a:gd name="connsiteX128" fmla="*/ 6446982 w 7185891"/>
                <a:gd name="connsiteY128" fmla="*/ 609600 h 1459345"/>
                <a:gd name="connsiteX129" fmla="*/ 6456219 w 7185891"/>
                <a:gd name="connsiteY129" fmla="*/ 526472 h 1459345"/>
                <a:gd name="connsiteX130" fmla="*/ 6465455 w 7185891"/>
                <a:gd name="connsiteY130" fmla="*/ 480291 h 1459345"/>
                <a:gd name="connsiteX131" fmla="*/ 6493164 w 7185891"/>
                <a:gd name="connsiteY131" fmla="*/ 360218 h 1459345"/>
                <a:gd name="connsiteX132" fmla="*/ 6502400 w 7185891"/>
                <a:gd name="connsiteY132" fmla="*/ 332509 h 1459345"/>
                <a:gd name="connsiteX133" fmla="*/ 6613237 w 7185891"/>
                <a:gd name="connsiteY133" fmla="*/ 258618 h 1459345"/>
                <a:gd name="connsiteX134" fmla="*/ 6640946 w 7185891"/>
                <a:gd name="connsiteY134" fmla="*/ 249381 h 1459345"/>
                <a:gd name="connsiteX135" fmla="*/ 6668655 w 7185891"/>
                <a:gd name="connsiteY135" fmla="*/ 240145 h 1459345"/>
                <a:gd name="connsiteX136" fmla="*/ 6705600 w 7185891"/>
                <a:gd name="connsiteY136" fmla="*/ 212436 h 1459345"/>
                <a:gd name="connsiteX137" fmla="*/ 6733310 w 7185891"/>
                <a:gd name="connsiteY137" fmla="*/ 193963 h 1459345"/>
                <a:gd name="connsiteX138" fmla="*/ 6761019 w 7185891"/>
                <a:gd name="connsiteY138" fmla="*/ 157018 h 1459345"/>
                <a:gd name="connsiteX139" fmla="*/ 6788728 w 7185891"/>
                <a:gd name="connsiteY139" fmla="*/ 92363 h 1459345"/>
                <a:gd name="connsiteX140" fmla="*/ 6834910 w 7185891"/>
                <a:gd name="connsiteY140" fmla="*/ 9236 h 1459345"/>
                <a:gd name="connsiteX141" fmla="*/ 6862619 w 7185891"/>
                <a:gd name="connsiteY141" fmla="*/ 0 h 1459345"/>
                <a:gd name="connsiteX142" fmla="*/ 7065819 w 7185891"/>
                <a:gd name="connsiteY142" fmla="*/ 9236 h 1459345"/>
                <a:gd name="connsiteX143" fmla="*/ 7093528 w 7185891"/>
                <a:gd name="connsiteY143" fmla="*/ 27709 h 1459345"/>
                <a:gd name="connsiteX144" fmla="*/ 7121237 w 7185891"/>
                <a:gd name="connsiteY144" fmla="*/ 36945 h 1459345"/>
                <a:gd name="connsiteX145" fmla="*/ 7148946 w 7185891"/>
                <a:gd name="connsiteY145" fmla="*/ 55418 h 1459345"/>
                <a:gd name="connsiteX146" fmla="*/ 7158182 w 7185891"/>
                <a:gd name="connsiteY146" fmla="*/ 83127 h 1459345"/>
                <a:gd name="connsiteX147" fmla="*/ 7148946 w 7185891"/>
                <a:gd name="connsiteY147" fmla="*/ 508000 h 1459345"/>
                <a:gd name="connsiteX148" fmla="*/ 7158182 w 7185891"/>
                <a:gd name="connsiteY148" fmla="*/ 738909 h 1459345"/>
                <a:gd name="connsiteX149" fmla="*/ 7176655 w 7185891"/>
                <a:gd name="connsiteY149" fmla="*/ 849745 h 1459345"/>
                <a:gd name="connsiteX150" fmla="*/ 7185891 w 7185891"/>
                <a:gd name="connsiteY150" fmla="*/ 914400 h 1459345"/>
                <a:gd name="connsiteX151" fmla="*/ 7176655 w 7185891"/>
                <a:gd name="connsiteY151" fmla="*/ 1099127 h 1459345"/>
                <a:gd name="connsiteX152" fmla="*/ 7148946 w 7185891"/>
                <a:gd name="connsiteY152" fmla="*/ 1274618 h 1459345"/>
                <a:gd name="connsiteX153" fmla="*/ 7112000 w 7185891"/>
                <a:gd name="connsiteY153" fmla="*/ 1431636 h 1459345"/>
                <a:gd name="connsiteX154" fmla="*/ 7084291 w 7185891"/>
                <a:gd name="connsiteY154" fmla="*/ 1422400 h 1459345"/>
                <a:gd name="connsiteX155" fmla="*/ 7047346 w 7185891"/>
                <a:gd name="connsiteY155" fmla="*/ 1403927 h 1459345"/>
                <a:gd name="connsiteX156" fmla="*/ 6945746 w 7185891"/>
                <a:gd name="connsiteY156" fmla="*/ 1413163 h 1459345"/>
                <a:gd name="connsiteX157" fmla="*/ 6908800 w 7185891"/>
                <a:gd name="connsiteY157" fmla="*/ 1422400 h 1459345"/>
                <a:gd name="connsiteX158" fmla="*/ 6881091 w 7185891"/>
                <a:gd name="connsiteY158" fmla="*/ 1431636 h 1459345"/>
                <a:gd name="connsiteX159" fmla="*/ 6640946 w 7185891"/>
                <a:gd name="connsiteY159" fmla="*/ 1450109 h 1459345"/>
                <a:gd name="connsiteX160" fmla="*/ 6548582 w 7185891"/>
                <a:gd name="connsiteY160" fmla="*/ 1459345 h 1459345"/>
                <a:gd name="connsiteX161" fmla="*/ 6142182 w 7185891"/>
                <a:gd name="connsiteY161" fmla="*/ 1450109 h 1459345"/>
                <a:gd name="connsiteX162" fmla="*/ 6077528 w 7185891"/>
                <a:gd name="connsiteY162" fmla="*/ 1440872 h 1459345"/>
                <a:gd name="connsiteX163" fmla="*/ 6049819 w 7185891"/>
                <a:gd name="connsiteY163" fmla="*/ 1431636 h 1459345"/>
                <a:gd name="connsiteX164" fmla="*/ 5578764 w 7185891"/>
                <a:gd name="connsiteY164" fmla="*/ 1422400 h 1459345"/>
                <a:gd name="connsiteX165" fmla="*/ 4904510 w 7185891"/>
                <a:gd name="connsiteY165" fmla="*/ 1422400 h 1459345"/>
                <a:gd name="connsiteX166" fmla="*/ 4765964 w 7185891"/>
                <a:gd name="connsiteY166" fmla="*/ 1431636 h 1459345"/>
                <a:gd name="connsiteX167" fmla="*/ 4285673 w 7185891"/>
                <a:gd name="connsiteY167" fmla="*/ 1440872 h 1459345"/>
                <a:gd name="connsiteX168" fmla="*/ 3749964 w 7185891"/>
                <a:gd name="connsiteY168" fmla="*/ 1431636 h 1459345"/>
                <a:gd name="connsiteX169" fmla="*/ 3629891 w 7185891"/>
                <a:gd name="connsiteY169" fmla="*/ 1422400 h 1459345"/>
                <a:gd name="connsiteX170" fmla="*/ 3528291 w 7185891"/>
                <a:gd name="connsiteY170" fmla="*/ 1413163 h 1459345"/>
                <a:gd name="connsiteX171" fmla="*/ 3038764 w 7185891"/>
                <a:gd name="connsiteY171" fmla="*/ 1403927 h 1459345"/>
                <a:gd name="connsiteX172" fmla="*/ 2946400 w 7185891"/>
                <a:gd name="connsiteY172" fmla="*/ 1394691 h 1459345"/>
                <a:gd name="connsiteX173" fmla="*/ 2586182 w 7185891"/>
                <a:gd name="connsiteY173" fmla="*/ 1413163 h 1459345"/>
                <a:gd name="connsiteX174" fmla="*/ 1976582 w 7185891"/>
                <a:gd name="connsiteY174" fmla="*/ 1403927 h 1459345"/>
                <a:gd name="connsiteX175" fmla="*/ 1939637 w 7185891"/>
                <a:gd name="connsiteY175" fmla="*/ 1394691 h 1459345"/>
                <a:gd name="connsiteX176" fmla="*/ 1838037 w 7185891"/>
                <a:gd name="connsiteY176" fmla="*/ 1385454 h 1459345"/>
                <a:gd name="connsiteX177" fmla="*/ 1588655 w 7185891"/>
                <a:gd name="connsiteY177" fmla="*/ 1394691 h 1459345"/>
                <a:gd name="connsiteX178" fmla="*/ 1560946 w 7185891"/>
                <a:gd name="connsiteY178" fmla="*/ 1403927 h 1459345"/>
                <a:gd name="connsiteX179" fmla="*/ 1505528 w 7185891"/>
                <a:gd name="connsiteY179" fmla="*/ 1413163 h 1459345"/>
                <a:gd name="connsiteX180" fmla="*/ 92364 w 7185891"/>
                <a:gd name="connsiteY180" fmla="*/ 1403927 h 1459345"/>
                <a:gd name="connsiteX181" fmla="*/ 36946 w 7185891"/>
                <a:gd name="connsiteY181" fmla="*/ 1403927 h 1459345"/>
                <a:gd name="connsiteX182" fmla="*/ 9237 w 7185891"/>
                <a:gd name="connsiteY182" fmla="*/ 1394691 h 1459345"/>
                <a:gd name="connsiteX183" fmla="*/ 0 w 7185891"/>
                <a:gd name="connsiteY183" fmla="*/ 1357745 h 1459345"/>
                <a:gd name="connsiteX184" fmla="*/ 27710 w 7185891"/>
                <a:gd name="connsiteY184" fmla="*/ 1163781 h 1459345"/>
                <a:gd name="connsiteX185" fmla="*/ 55419 w 7185891"/>
                <a:gd name="connsiteY185" fmla="*/ 748145 h 1459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</a:cxnLst>
              <a:rect l="l" t="t" r="r" b="b"/>
              <a:pathLst>
                <a:path w="7185891" h="1459345">
                  <a:moveTo>
                    <a:pt x="55419" y="748145"/>
                  </a:moveTo>
                  <a:cubicBezTo>
                    <a:pt x="73892" y="677333"/>
                    <a:pt x="111208" y="744377"/>
                    <a:pt x="138546" y="738909"/>
                  </a:cubicBezTo>
                  <a:cubicBezTo>
                    <a:pt x="157640" y="735090"/>
                    <a:pt x="193964" y="720436"/>
                    <a:pt x="193964" y="720436"/>
                  </a:cubicBezTo>
                  <a:cubicBezTo>
                    <a:pt x="197043" y="711200"/>
                    <a:pt x="198846" y="701435"/>
                    <a:pt x="203200" y="692727"/>
                  </a:cubicBezTo>
                  <a:cubicBezTo>
                    <a:pt x="208164" y="682798"/>
                    <a:pt x="217300" y="675221"/>
                    <a:pt x="221673" y="665018"/>
                  </a:cubicBezTo>
                  <a:cubicBezTo>
                    <a:pt x="226674" y="653350"/>
                    <a:pt x="225909" y="639740"/>
                    <a:pt x="230910" y="628072"/>
                  </a:cubicBezTo>
                  <a:cubicBezTo>
                    <a:pt x="235283" y="617869"/>
                    <a:pt x="244874" y="610507"/>
                    <a:pt x="249382" y="600363"/>
                  </a:cubicBezTo>
                  <a:cubicBezTo>
                    <a:pt x="258839" y="579084"/>
                    <a:pt x="264195" y="535680"/>
                    <a:pt x="286328" y="517236"/>
                  </a:cubicBezTo>
                  <a:cubicBezTo>
                    <a:pt x="296905" y="508421"/>
                    <a:pt x="310618" y="504187"/>
                    <a:pt x="323273" y="498763"/>
                  </a:cubicBezTo>
                  <a:cubicBezTo>
                    <a:pt x="332222" y="494928"/>
                    <a:pt x="341746" y="492606"/>
                    <a:pt x="350982" y="489527"/>
                  </a:cubicBezTo>
                  <a:cubicBezTo>
                    <a:pt x="397164" y="492606"/>
                    <a:pt x="443498" y="493918"/>
                    <a:pt x="489528" y="498763"/>
                  </a:cubicBezTo>
                  <a:cubicBezTo>
                    <a:pt x="502152" y="500092"/>
                    <a:pt x="515119" y="502323"/>
                    <a:pt x="526473" y="508000"/>
                  </a:cubicBezTo>
                  <a:cubicBezTo>
                    <a:pt x="612014" y="550771"/>
                    <a:pt x="554864" y="530081"/>
                    <a:pt x="609600" y="572654"/>
                  </a:cubicBezTo>
                  <a:cubicBezTo>
                    <a:pt x="627125" y="586285"/>
                    <a:pt x="646546" y="597285"/>
                    <a:pt x="665019" y="609600"/>
                  </a:cubicBezTo>
                  <a:lnTo>
                    <a:pt x="692728" y="628072"/>
                  </a:lnTo>
                  <a:cubicBezTo>
                    <a:pt x="701964" y="634230"/>
                    <a:pt x="709906" y="643035"/>
                    <a:pt x="720437" y="646545"/>
                  </a:cubicBezTo>
                  <a:cubicBezTo>
                    <a:pt x="729673" y="649624"/>
                    <a:pt x="738785" y="653106"/>
                    <a:pt x="748146" y="655781"/>
                  </a:cubicBezTo>
                  <a:cubicBezTo>
                    <a:pt x="778594" y="664481"/>
                    <a:pt x="799514" y="667902"/>
                    <a:pt x="831273" y="674254"/>
                  </a:cubicBezTo>
                  <a:cubicBezTo>
                    <a:pt x="883612" y="671175"/>
                    <a:pt x="936388" y="672433"/>
                    <a:pt x="988291" y="665018"/>
                  </a:cubicBezTo>
                  <a:cubicBezTo>
                    <a:pt x="1021294" y="660303"/>
                    <a:pt x="1030324" y="637687"/>
                    <a:pt x="1052946" y="618836"/>
                  </a:cubicBezTo>
                  <a:cubicBezTo>
                    <a:pt x="1061474" y="611729"/>
                    <a:pt x="1071419" y="606521"/>
                    <a:pt x="1080655" y="600363"/>
                  </a:cubicBezTo>
                  <a:cubicBezTo>
                    <a:pt x="1098819" y="573118"/>
                    <a:pt x="1100168" y="567169"/>
                    <a:pt x="1126837" y="544945"/>
                  </a:cubicBezTo>
                  <a:cubicBezTo>
                    <a:pt x="1135365" y="537838"/>
                    <a:pt x="1145310" y="532630"/>
                    <a:pt x="1154546" y="526472"/>
                  </a:cubicBezTo>
                  <a:cubicBezTo>
                    <a:pt x="1197649" y="529551"/>
                    <a:pt x="1241717" y="526132"/>
                    <a:pt x="1283855" y="535709"/>
                  </a:cubicBezTo>
                  <a:cubicBezTo>
                    <a:pt x="1358274" y="552623"/>
                    <a:pt x="1343565" y="565455"/>
                    <a:pt x="1385455" y="600363"/>
                  </a:cubicBezTo>
                  <a:cubicBezTo>
                    <a:pt x="1393983" y="607470"/>
                    <a:pt x="1403928" y="612678"/>
                    <a:pt x="1413164" y="618836"/>
                  </a:cubicBezTo>
                  <a:cubicBezTo>
                    <a:pt x="1418601" y="629710"/>
                    <a:pt x="1439811" y="681863"/>
                    <a:pt x="1459346" y="683491"/>
                  </a:cubicBezTo>
                  <a:cubicBezTo>
                    <a:pt x="1484050" y="685550"/>
                    <a:pt x="1538844" y="666228"/>
                    <a:pt x="1570182" y="655781"/>
                  </a:cubicBezTo>
                  <a:cubicBezTo>
                    <a:pt x="1615826" y="610137"/>
                    <a:pt x="1582074" y="647511"/>
                    <a:pt x="1616364" y="600363"/>
                  </a:cubicBezTo>
                  <a:cubicBezTo>
                    <a:pt x="1634473" y="575464"/>
                    <a:pt x="1646165" y="543550"/>
                    <a:pt x="1671782" y="526472"/>
                  </a:cubicBezTo>
                  <a:cubicBezTo>
                    <a:pt x="1681018" y="520315"/>
                    <a:pt x="1690963" y="515106"/>
                    <a:pt x="1699491" y="508000"/>
                  </a:cubicBezTo>
                  <a:cubicBezTo>
                    <a:pt x="1709526" y="499638"/>
                    <a:pt x="1716571" y="487883"/>
                    <a:pt x="1727200" y="480291"/>
                  </a:cubicBezTo>
                  <a:cubicBezTo>
                    <a:pt x="1750983" y="463303"/>
                    <a:pt x="1794329" y="451757"/>
                    <a:pt x="1819564" y="443345"/>
                  </a:cubicBezTo>
                  <a:lnTo>
                    <a:pt x="1847273" y="434109"/>
                  </a:lnTo>
                  <a:cubicBezTo>
                    <a:pt x="1856509" y="427951"/>
                    <a:pt x="1866454" y="422743"/>
                    <a:pt x="1874982" y="415636"/>
                  </a:cubicBezTo>
                  <a:cubicBezTo>
                    <a:pt x="1898478" y="396056"/>
                    <a:pt x="1902074" y="381594"/>
                    <a:pt x="1930400" y="369454"/>
                  </a:cubicBezTo>
                  <a:cubicBezTo>
                    <a:pt x="1942068" y="364454"/>
                    <a:pt x="1955031" y="363297"/>
                    <a:pt x="1967346" y="360218"/>
                  </a:cubicBezTo>
                  <a:cubicBezTo>
                    <a:pt x="1998134" y="363297"/>
                    <a:pt x="2029561" y="362497"/>
                    <a:pt x="2059710" y="369454"/>
                  </a:cubicBezTo>
                  <a:cubicBezTo>
                    <a:pt x="2078738" y="373845"/>
                    <a:pt x="2102573" y="405174"/>
                    <a:pt x="2115128" y="415636"/>
                  </a:cubicBezTo>
                  <a:cubicBezTo>
                    <a:pt x="2123656" y="422743"/>
                    <a:pt x="2134540" y="426734"/>
                    <a:pt x="2142837" y="434109"/>
                  </a:cubicBezTo>
                  <a:cubicBezTo>
                    <a:pt x="2192564" y="478311"/>
                    <a:pt x="2192348" y="481651"/>
                    <a:pt x="2225964" y="526472"/>
                  </a:cubicBezTo>
                  <a:cubicBezTo>
                    <a:pt x="2229043" y="535708"/>
                    <a:pt x="2231365" y="545232"/>
                    <a:pt x="2235200" y="554181"/>
                  </a:cubicBezTo>
                  <a:cubicBezTo>
                    <a:pt x="2240624" y="566837"/>
                    <a:pt x="2248838" y="578235"/>
                    <a:pt x="2253673" y="591127"/>
                  </a:cubicBezTo>
                  <a:cubicBezTo>
                    <a:pt x="2278468" y="657244"/>
                    <a:pt x="2243981" y="599565"/>
                    <a:pt x="2281382" y="665018"/>
                  </a:cubicBezTo>
                  <a:cubicBezTo>
                    <a:pt x="2306396" y="708793"/>
                    <a:pt x="2292835" y="678761"/>
                    <a:pt x="2327564" y="720436"/>
                  </a:cubicBezTo>
                  <a:cubicBezTo>
                    <a:pt x="2334671" y="728964"/>
                    <a:pt x="2336801" y="741987"/>
                    <a:pt x="2346037" y="748145"/>
                  </a:cubicBezTo>
                  <a:cubicBezTo>
                    <a:pt x="2356599" y="755186"/>
                    <a:pt x="2370461" y="755294"/>
                    <a:pt x="2382982" y="757381"/>
                  </a:cubicBezTo>
                  <a:cubicBezTo>
                    <a:pt x="2407466" y="761462"/>
                    <a:pt x="2432243" y="763539"/>
                    <a:pt x="2456873" y="766618"/>
                  </a:cubicBezTo>
                  <a:cubicBezTo>
                    <a:pt x="2490740" y="760460"/>
                    <a:pt x="2524815" y="755357"/>
                    <a:pt x="2558473" y="748145"/>
                  </a:cubicBezTo>
                  <a:cubicBezTo>
                    <a:pt x="2567993" y="746105"/>
                    <a:pt x="2577729" y="743739"/>
                    <a:pt x="2586182" y="738909"/>
                  </a:cubicBezTo>
                  <a:cubicBezTo>
                    <a:pt x="2599548" y="731272"/>
                    <a:pt x="2610601" y="720148"/>
                    <a:pt x="2623128" y="711200"/>
                  </a:cubicBezTo>
                  <a:cubicBezTo>
                    <a:pt x="2632161" y="704748"/>
                    <a:pt x="2642540" y="700102"/>
                    <a:pt x="2650837" y="692727"/>
                  </a:cubicBezTo>
                  <a:cubicBezTo>
                    <a:pt x="2670363" y="675371"/>
                    <a:pt x="2706255" y="637309"/>
                    <a:pt x="2706255" y="637309"/>
                  </a:cubicBezTo>
                  <a:cubicBezTo>
                    <a:pt x="2711907" y="623179"/>
                    <a:pt x="2729137" y="582727"/>
                    <a:pt x="2733964" y="563418"/>
                  </a:cubicBezTo>
                  <a:cubicBezTo>
                    <a:pt x="2737771" y="548188"/>
                    <a:pt x="2739392" y="532466"/>
                    <a:pt x="2743200" y="517236"/>
                  </a:cubicBezTo>
                  <a:cubicBezTo>
                    <a:pt x="2745561" y="507791"/>
                    <a:pt x="2750076" y="498972"/>
                    <a:pt x="2752437" y="489527"/>
                  </a:cubicBezTo>
                  <a:cubicBezTo>
                    <a:pt x="2758888" y="463722"/>
                    <a:pt x="2766795" y="412615"/>
                    <a:pt x="2770910" y="387927"/>
                  </a:cubicBezTo>
                  <a:cubicBezTo>
                    <a:pt x="2773989" y="350982"/>
                    <a:pt x="2775548" y="313878"/>
                    <a:pt x="2780146" y="277091"/>
                  </a:cubicBezTo>
                  <a:cubicBezTo>
                    <a:pt x="2781720" y="264495"/>
                    <a:pt x="2779227" y="247762"/>
                    <a:pt x="2789382" y="240145"/>
                  </a:cubicBezTo>
                  <a:cubicBezTo>
                    <a:pt x="2797171" y="234303"/>
                    <a:pt x="2807855" y="246302"/>
                    <a:pt x="2817091" y="249381"/>
                  </a:cubicBezTo>
                  <a:cubicBezTo>
                    <a:pt x="2826327" y="258618"/>
                    <a:pt x="2833931" y="269845"/>
                    <a:pt x="2844800" y="277091"/>
                  </a:cubicBezTo>
                  <a:cubicBezTo>
                    <a:pt x="2852901" y="282492"/>
                    <a:pt x="2863999" y="281599"/>
                    <a:pt x="2872510" y="286327"/>
                  </a:cubicBezTo>
                  <a:cubicBezTo>
                    <a:pt x="2891918" y="297109"/>
                    <a:pt x="2909455" y="310957"/>
                    <a:pt x="2927928" y="323272"/>
                  </a:cubicBezTo>
                  <a:lnTo>
                    <a:pt x="2927928" y="323272"/>
                  </a:lnTo>
                  <a:cubicBezTo>
                    <a:pt x="2952558" y="341745"/>
                    <a:pt x="2972611" y="368955"/>
                    <a:pt x="3001819" y="378691"/>
                  </a:cubicBezTo>
                  <a:cubicBezTo>
                    <a:pt x="3068276" y="400843"/>
                    <a:pt x="2985263" y="373960"/>
                    <a:pt x="3066473" y="397163"/>
                  </a:cubicBezTo>
                  <a:cubicBezTo>
                    <a:pt x="3075834" y="399838"/>
                    <a:pt x="3084695" y="404211"/>
                    <a:pt x="3094182" y="406400"/>
                  </a:cubicBezTo>
                  <a:cubicBezTo>
                    <a:pt x="3124776" y="413460"/>
                    <a:pt x="3156760" y="414943"/>
                    <a:pt x="3186546" y="424872"/>
                  </a:cubicBezTo>
                  <a:cubicBezTo>
                    <a:pt x="3234908" y="440994"/>
                    <a:pt x="3204617" y="432732"/>
                    <a:pt x="3278910" y="443345"/>
                  </a:cubicBezTo>
                  <a:cubicBezTo>
                    <a:pt x="3351494" y="479638"/>
                    <a:pt x="3276662" y="447089"/>
                    <a:pt x="3380510" y="471054"/>
                  </a:cubicBezTo>
                  <a:cubicBezTo>
                    <a:pt x="3399483" y="475432"/>
                    <a:pt x="3416721" y="486326"/>
                    <a:pt x="3435928" y="489527"/>
                  </a:cubicBezTo>
                  <a:lnTo>
                    <a:pt x="3491346" y="498763"/>
                  </a:lnTo>
                  <a:cubicBezTo>
                    <a:pt x="3509819" y="504921"/>
                    <a:pt x="3530562" y="506435"/>
                    <a:pt x="3546764" y="517236"/>
                  </a:cubicBezTo>
                  <a:cubicBezTo>
                    <a:pt x="3565237" y="529551"/>
                    <a:pt x="3581120" y="547160"/>
                    <a:pt x="3602182" y="554181"/>
                  </a:cubicBezTo>
                  <a:lnTo>
                    <a:pt x="3657600" y="572654"/>
                  </a:lnTo>
                  <a:cubicBezTo>
                    <a:pt x="3688388" y="569575"/>
                    <a:pt x="3720391" y="572517"/>
                    <a:pt x="3749964" y="563418"/>
                  </a:cubicBezTo>
                  <a:cubicBezTo>
                    <a:pt x="3762449" y="559577"/>
                    <a:pt x="3767638" y="544071"/>
                    <a:pt x="3777673" y="535709"/>
                  </a:cubicBezTo>
                  <a:cubicBezTo>
                    <a:pt x="3786201" y="528602"/>
                    <a:pt x="3796146" y="523394"/>
                    <a:pt x="3805382" y="517236"/>
                  </a:cubicBezTo>
                  <a:cubicBezTo>
                    <a:pt x="3811540" y="504921"/>
                    <a:pt x="3820232" y="493575"/>
                    <a:pt x="3823855" y="480291"/>
                  </a:cubicBezTo>
                  <a:cubicBezTo>
                    <a:pt x="3829583" y="459288"/>
                    <a:pt x="3828821" y="436984"/>
                    <a:pt x="3833091" y="415636"/>
                  </a:cubicBezTo>
                  <a:cubicBezTo>
                    <a:pt x="3835000" y="406089"/>
                    <a:pt x="3835444" y="394811"/>
                    <a:pt x="3842328" y="387927"/>
                  </a:cubicBezTo>
                  <a:cubicBezTo>
                    <a:pt x="3852064" y="378191"/>
                    <a:pt x="3866958" y="375612"/>
                    <a:pt x="3879273" y="369454"/>
                  </a:cubicBezTo>
                  <a:cubicBezTo>
                    <a:pt x="3913140" y="372533"/>
                    <a:pt x="3947208" y="373882"/>
                    <a:pt x="3980873" y="378691"/>
                  </a:cubicBezTo>
                  <a:cubicBezTo>
                    <a:pt x="3990511" y="380068"/>
                    <a:pt x="4001103" y="381694"/>
                    <a:pt x="4008582" y="387927"/>
                  </a:cubicBezTo>
                  <a:cubicBezTo>
                    <a:pt x="4020408" y="397782"/>
                    <a:pt x="4027463" y="412261"/>
                    <a:pt x="4036291" y="424872"/>
                  </a:cubicBezTo>
                  <a:cubicBezTo>
                    <a:pt x="4049023" y="443060"/>
                    <a:pt x="4073237" y="480291"/>
                    <a:pt x="4073237" y="480291"/>
                  </a:cubicBezTo>
                  <a:cubicBezTo>
                    <a:pt x="4091710" y="477212"/>
                    <a:pt x="4112284" y="480149"/>
                    <a:pt x="4128655" y="471054"/>
                  </a:cubicBezTo>
                  <a:cubicBezTo>
                    <a:pt x="4142112" y="463578"/>
                    <a:pt x="4145479" y="444994"/>
                    <a:pt x="4156364" y="434109"/>
                  </a:cubicBezTo>
                  <a:cubicBezTo>
                    <a:pt x="4167249" y="423224"/>
                    <a:pt x="4180783" y="415348"/>
                    <a:pt x="4193310" y="406400"/>
                  </a:cubicBezTo>
                  <a:cubicBezTo>
                    <a:pt x="4202343" y="399948"/>
                    <a:pt x="4212722" y="395302"/>
                    <a:pt x="4221019" y="387927"/>
                  </a:cubicBezTo>
                  <a:cubicBezTo>
                    <a:pt x="4240545" y="370571"/>
                    <a:pt x="4255538" y="348184"/>
                    <a:pt x="4276437" y="332509"/>
                  </a:cubicBezTo>
                  <a:cubicBezTo>
                    <a:pt x="4288752" y="323273"/>
                    <a:pt x="4300771" y="313628"/>
                    <a:pt x="4313382" y="304800"/>
                  </a:cubicBezTo>
                  <a:cubicBezTo>
                    <a:pt x="4331570" y="292068"/>
                    <a:pt x="4353101" y="283553"/>
                    <a:pt x="4368800" y="267854"/>
                  </a:cubicBezTo>
                  <a:cubicBezTo>
                    <a:pt x="4381115" y="255539"/>
                    <a:pt x="4392146" y="241789"/>
                    <a:pt x="4405746" y="230909"/>
                  </a:cubicBezTo>
                  <a:cubicBezTo>
                    <a:pt x="4427438" y="213555"/>
                    <a:pt x="4469327" y="187004"/>
                    <a:pt x="4498110" y="175491"/>
                  </a:cubicBezTo>
                  <a:cubicBezTo>
                    <a:pt x="4516189" y="168259"/>
                    <a:pt x="4553528" y="157018"/>
                    <a:pt x="4553528" y="157018"/>
                  </a:cubicBezTo>
                  <a:cubicBezTo>
                    <a:pt x="4688995" y="160097"/>
                    <a:pt x="4824702" y="157623"/>
                    <a:pt x="4959928" y="166254"/>
                  </a:cubicBezTo>
                  <a:cubicBezTo>
                    <a:pt x="4971006" y="166961"/>
                    <a:pt x="4979109" y="177620"/>
                    <a:pt x="4987637" y="184727"/>
                  </a:cubicBezTo>
                  <a:cubicBezTo>
                    <a:pt x="5058754" y="243991"/>
                    <a:pt x="4974259" y="185044"/>
                    <a:pt x="5043055" y="230909"/>
                  </a:cubicBezTo>
                  <a:cubicBezTo>
                    <a:pt x="5055370" y="249382"/>
                    <a:pt x="5072979" y="265265"/>
                    <a:pt x="5080000" y="286327"/>
                  </a:cubicBezTo>
                  <a:cubicBezTo>
                    <a:pt x="5093771" y="327638"/>
                    <a:pt x="5090630" y="345752"/>
                    <a:pt x="5126182" y="369454"/>
                  </a:cubicBezTo>
                  <a:cubicBezTo>
                    <a:pt x="5134283" y="374855"/>
                    <a:pt x="5144655" y="375612"/>
                    <a:pt x="5153891" y="378691"/>
                  </a:cubicBezTo>
                  <a:cubicBezTo>
                    <a:pt x="5190837" y="375612"/>
                    <a:pt x="5227941" y="374052"/>
                    <a:pt x="5264728" y="369454"/>
                  </a:cubicBezTo>
                  <a:cubicBezTo>
                    <a:pt x="5277324" y="367879"/>
                    <a:pt x="5290319" y="365895"/>
                    <a:pt x="5301673" y="360218"/>
                  </a:cubicBezTo>
                  <a:cubicBezTo>
                    <a:pt x="5315442" y="353334"/>
                    <a:pt x="5325565" y="340668"/>
                    <a:pt x="5338619" y="332509"/>
                  </a:cubicBezTo>
                  <a:cubicBezTo>
                    <a:pt x="5364709" y="316203"/>
                    <a:pt x="5376335" y="313779"/>
                    <a:pt x="5403273" y="304800"/>
                  </a:cubicBezTo>
                  <a:cubicBezTo>
                    <a:pt x="5412509" y="295564"/>
                    <a:pt x="5420114" y="284337"/>
                    <a:pt x="5430982" y="277091"/>
                  </a:cubicBezTo>
                  <a:cubicBezTo>
                    <a:pt x="5448570" y="265365"/>
                    <a:pt x="5517865" y="259401"/>
                    <a:pt x="5523346" y="258618"/>
                  </a:cubicBezTo>
                  <a:cubicBezTo>
                    <a:pt x="5586865" y="216271"/>
                    <a:pt x="5557702" y="228693"/>
                    <a:pt x="5606473" y="212436"/>
                  </a:cubicBezTo>
                  <a:cubicBezTo>
                    <a:pt x="5631103" y="218594"/>
                    <a:pt x="5657028" y="220908"/>
                    <a:pt x="5680364" y="230909"/>
                  </a:cubicBezTo>
                  <a:cubicBezTo>
                    <a:pt x="5700770" y="239655"/>
                    <a:pt x="5735782" y="267854"/>
                    <a:pt x="5735782" y="267854"/>
                  </a:cubicBezTo>
                  <a:cubicBezTo>
                    <a:pt x="5780789" y="335363"/>
                    <a:pt x="5720889" y="255443"/>
                    <a:pt x="5791200" y="314036"/>
                  </a:cubicBezTo>
                  <a:cubicBezTo>
                    <a:pt x="5799728" y="321143"/>
                    <a:pt x="5802449" y="333317"/>
                    <a:pt x="5809673" y="341745"/>
                  </a:cubicBezTo>
                  <a:cubicBezTo>
                    <a:pt x="5821008" y="354969"/>
                    <a:pt x="5835285" y="365467"/>
                    <a:pt x="5846619" y="378691"/>
                  </a:cubicBezTo>
                  <a:cubicBezTo>
                    <a:pt x="5878089" y="415406"/>
                    <a:pt x="5852247" y="402793"/>
                    <a:pt x="5892800" y="443345"/>
                  </a:cubicBezTo>
                  <a:cubicBezTo>
                    <a:pt x="5924334" y="474878"/>
                    <a:pt x="5932320" y="463574"/>
                    <a:pt x="5957455" y="498763"/>
                  </a:cubicBezTo>
                  <a:cubicBezTo>
                    <a:pt x="5965458" y="509967"/>
                    <a:pt x="5968844" y="523902"/>
                    <a:pt x="5975928" y="535709"/>
                  </a:cubicBezTo>
                  <a:cubicBezTo>
                    <a:pt x="5987350" y="554747"/>
                    <a:pt x="6005852" y="570065"/>
                    <a:pt x="6012873" y="591127"/>
                  </a:cubicBezTo>
                  <a:cubicBezTo>
                    <a:pt x="6015952" y="600363"/>
                    <a:pt x="6019435" y="609475"/>
                    <a:pt x="6022110" y="618836"/>
                  </a:cubicBezTo>
                  <a:cubicBezTo>
                    <a:pt x="6025597" y="631042"/>
                    <a:pt x="6023220" y="646029"/>
                    <a:pt x="6031346" y="655781"/>
                  </a:cubicBezTo>
                  <a:cubicBezTo>
                    <a:pt x="6040160" y="666358"/>
                    <a:pt x="6055976" y="668096"/>
                    <a:pt x="6068291" y="674254"/>
                  </a:cubicBezTo>
                  <a:lnTo>
                    <a:pt x="6105237" y="729672"/>
                  </a:lnTo>
                  <a:cubicBezTo>
                    <a:pt x="6124420" y="758446"/>
                    <a:pt x="6137684" y="786039"/>
                    <a:pt x="6179128" y="794327"/>
                  </a:cubicBezTo>
                  <a:lnTo>
                    <a:pt x="6225310" y="803563"/>
                  </a:lnTo>
                  <a:cubicBezTo>
                    <a:pt x="6271492" y="800484"/>
                    <a:pt x="6318673" y="804367"/>
                    <a:pt x="6363855" y="794327"/>
                  </a:cubicBezTo>
                  <a:cubicBezTo>
                    <a:pt x="6376606" y="791493"/>
                    <a:pt x="6383545" y="776929"/>
                    <a:pt x="6391564" y="766618"/>
                  </a:cubicBezTo>
                  <a:cubicBezTo>
                    <a:pt x="6405194" y="749093"/>
                    <a:pt x="6428510" y="711200"/>
                    <a:pt x="6428510" y="711200"/>
                  </a:cubicBezTo>
                  <a:cubicBezTo>
                    <a:pt x="6431589" y="686570"/>
                    <a:pt x="6433306" y="661731"/>
                    <a:pt x="6437746" y="637309"/>
                  </a:cubicBezTo>
                  <a:cubicBezTo>
                    <a:pt x="6439488" y="627730"/>
                    <a:pt x="6445381" y="619203"/>
                    <a:pt x="6446982" y="609600"/>
                  </a:cubicBezTo>
                  <a:cubicBezTo>
                    <a:pt x="6451565" y="582099"/>
                    <a:pt x="6452276" y="554072"/>
                    <a:pt x="6456219" y="526472"/>
                  </a:cubicBezTo>
                  <a:cubicBezTo>
                    <a:pt x="6458439" y="510931"/>
                    <a:pt x="6462874" y="495776"/>
                    <a:pt x="6465455" y="480291"/>
                  </a:cubicBezTo>
                  <a:cubicBezTo>
                    <a:pt x="6481442" y="384367"/>
                    <a:pt x="6464231" y="447016"/>
                    <a:pt x="6493164" y="360218"/>
                  </a:cubicBezTo>
                  <a:cubicBezTo>
                    <a:pt x="6496243" y="350982"/>
                    <a:pt x="6495516" y="339393"/>
                    <a:pt x="6502400" y="332509"/>
                  </a:cubicBezTo>
                  <a:cubicBezTo>
                    <a:pt x="6571589" y="263321"/>
                    <a:pt x="6533034" y="285353"/>
                    <a:pt x="6613237" y="258618"/>
                  </a:cubicBezTo>
                  <a:lnTo>
                    <a:pt x="6640946" y="249381"/>
                  </a:lnTo>
                  <a:lnTo>
                    <a:pt x="6668655" y="240145"/>
                  </a:lnTo>
                  <a:cubicBezTo>
                    <a:pt x="6680970" y="230909"/>
                    <a:pt x="6693074" y="221383"/>
                    <a:pt x="6705600" y="212436"/>
                  </a:cubicBezTo>
                  <a:cubicBezTo>
                    <a:pt x="6714633" y="205984"/>
                    <a:pt x="6725460" y="201813"/>
                    <a:pt x="6733310" y="193963"/>
                  </a:cubicBezTo>
                  <a:cubicBezTo>
                    <a:pt x="6744195" y="183078"/>
                    <a:pt x="6751783" y="169333"/>
                    <a:pt x="6761019" y="157018"/>
                  </a:cubicBezTo>
                  <a:cubicBezTo>
                    <a:pt x="6782679" y="92036"/>
                    <a:pt x="6754488" y="172257"/>
                    <a:pt x="6788728" y="92363"/>
                  </a:cubicBezTo>
                  <a:cubicBezTo>
                    <a:pt x="6799572" y="67061"/>
                    <a:pt x="6804907" y="19237"/>
                    <a:pt x="6834910" y="9236"/>
                  </a:cubicBezTo>
                  <a:lnTo>
                    <a:pt x="6862619" y="0"/>
                  </a:lnTo>
                  <a:cubicBezTo>
                    <a:pt x="6930352" y="3079"/>
                    <a:pt x="6998499" y="1158"/>
                    <a:pt x="7065819" y="9236"/>
                  </a:cubicBezTo>
                  <a:cubicBezTo>
                    <a:pt x="7076841" y="10559"/>
                    <a:pt x="7083599" y="22745"/>
                    <a:pt x="7093528" y="27709"/>
                  </a:cubicBezTo>
                  <a:cubicBezTo>
                    <a:pt x="7102236" y="32063"/>
                    <a:pt x="7112001" y="33866"/>
                    <a:pt x="7121237" y="36945"/>
                  </a:cubicBezTo>
                  <a:cubicBezTo>
                    <a:pt x="7130473" y="43103"/>
                    <a:pt x="7142011" y="46750"/>
                    <a:pt x="7148946" y="55418"/>
                  </a:cubicBezTo>
                  <a:cubicBezTo>
                    <a:pt x="7155028" y="63021"/>
                    <a:pt x="7158182" y="73391"/>
                    <a:pt x="7158182" y="83127"/>
                  </a:cubicBezTo>
                  <a:cubicBezTo>
                    <a:pt x="7158182" y="224785"/>
                    <a:pt x="7152025" y="366376"/>
                    <a:pt x="7148946" y="508000"/>
                  </a:cubicBezTo>
                  <a:cubicBezTo>
                    <a:pt x="7152025" y="584970"/>
                    <a:pt x="7153522" y="662019"/>
                    <a:pt x="7158182" y="738909"/>
                  </a:cubicBezTo>
                  <a:cubicBezTo>
                    <a:pt x="7164707" y="846570"/>
                    <a:pt x="7163591" y="777891"/>
                    <a:pt x="7176655" y="849745"/>
                  </a:cubicBezTo>
                  <a:cubicBezTo>
                    <a:pt x="7180549" y="871164"/>
                    <a:pt x="7182812" y="892848"/>
                    <a:pt x="7185891" y="914400"/>
                  </a:cubicBezTo>
                  <a:cubicBezTo>
                    <a:pt x="7182812" y="975976"/>
                    <a:pt x="7182074" y="1037713"/>
                    <a:pt x="7176655" y="1099127"/>
                  </a:cubicBezTo>
                  <a:cubicBezTo>
                    <a:pt x="7170121" y="1173177"/>
                    <a:pt x="7161615" y="1211268"/>
                    <a:pt x="7148946" y="1274618"/>
                  </a:cubicBezTo>
                  <a:cubicBezTo>
                    <a:pt x="7146743" y="1301052"/>
                    <a:pt x="7154657" y="1403198"/>
                    <a:pt x="7112000" y="1431636"/>
                  </a:cubicBezTo>
                  <a:cubicBezTo>
                    <a:pt x="7103899" y="1437037"/>
                    <a:pt x="7093240" y="1426235"/>
                    <a:pt x="7084291" y="1422400"/>
                  </a:cubicBezTo>
                  <a:cubicBezTo>
                    <a:pt x="7071636" y="1416976"/>
                    <a:pt x="7059661" y="1410085"/>
                    <a:pt x="7047346" y="1403927"/>
                  </a:cubicBezTo>
                  <a:cubicBezTo>
                    <a:pt x="7013479" y="1407006"/>
                    <a:pt x="6979454" y="1408669"/>
                    <a:pt x="6945746" y="1413163"/>
                  </a:cubicBezTo>
                  <a:cubicBezTo>
                    <a:pt x="6933163" y="1414841"/>
                    <a:pt x="6921006" y="1418913"/>
                    <a:pt x="6908800" y="1422400"/>
                  </a:cubicBezTo>
                  <a:cubicBezTo>
                    <a:pt x="6899439" y="1425075"/>
                    <a:pt x="6890729" y="1430259"/>
                    <a:pt x="6881091" y="1431636"/>
                  </a:cubicBezTo>
                  <a:cubicBezTo>
                    <a:pt x="6828590" y="1439136"/>
                    <a:pt x="6683859" y="1446676"/>
                    <a:pt x="6640946" y="1450109"/>
                  </a:cubicBezTo>
                  <a:cubicBezTo>
                    <a:pt x="6610103" y="1452576"/>
                    <a:pt x="6579370" y="1456266"/>
                    <a:pt x="6548582" y="1459345"/>
                  </a:cubicBezTo>
                  <a:lnTo>
                    <a:pt x="6142182" y="1450109"/>
                  </a:lnTo>
                  <a:cubicBezTo>
                    <a:pt x="6120429" y="1449256"/>
                    <a:pt x="6098875" y="1445142"/>
                    <a:pt x="6077528" y="1440872"/>
                  </a:cubicBezTo>
                  <a:cubicBezTo>
                    <a:pt x="6067981" y="1438963"/>
                    <a:pt x="6059548" y="1431996"/>
                    <a:pt x="6049819" y="1431636"/>
                  </a:cubicBezTo>
                  <a:cubicBezTo>
                    <a:pt x="5892878" y="1425824"/>
                    <a:pt x="5735782" y="1425479"/>
                    <a:pt x="5578764" y="1422400"/>
                  </a:cubicBezTo>
                  <a:cubicBezTo>
                    <a:pt x="5322718" y="1379723"/>
                    <a:pt x="5510491" y="1407620"/>
                    <a:pt x="4904510" y="1422400"/>
                  </a:cubicBezTo>
                  <a:cubicBezTo>
                    <a:pt x="4858239" y="1423529"/>
                    <a:pt x="4812228" y="1430255"/>
                    <a:pt x="4765964" y="1431636"/>
                  </a:cubicBezTo>
                  <a:cubicBezTo>
                    <a:pt x="4605909" y="1436414"/>
                    <a:pt x="4445770" y="1437793"/>
                    <a:pt x="4285673" y="1440872"/>
                  </a:cubicBezTo>
                  <a:lnTo>
                    <a:pt x="3749964" y="1431636"/>
                  </a:lnTo>
                  <a:cubicBezTo>
                    <a:pt x="3709837" y="1430506"/>
                    <a:pt x="3669895" y="1425734"/>
                    <a:pt x="3629891" y="1422400"/>
                  </a:cubicBezTo>
                  <a:cubicBezTo>
                    <a:pt x="3596002" y="1419576"/>
                    <a:pt x="3562281" y="1414225"/>
                    <a:pt x="3528291" y="1413163"/>
                  </a:cubicBezTo>
                  <a:cubicBezTo>
                    <a:pt x="3365166" y="1408065"/>
                    <a:pt x="3201940" y="1407006"/>
                    <a:pt x="3038764" y="1403927"/>
                  </a:cubicBezTo>
                  <a:cubicBezTo>
                    <a:pt x="3007976" y="1400848"/>
                    <a:pt x="2977342" y="1394691"/>
                    <a:pt x="2946400" y="1394691"/>
                  </a:cubicBezTo>
                  <a:cubicBezTo>
                    <a:pt x="2698492" y="1394691"/>
                    <a:pt x="2733084" y="1392178"/>
                    <a:pt x="2586182" y="1413163"/>
                  </a:cubicBezTo>
                  <a:lnTo>
                    <a:pt x="1976582" y="1403927"/>
                  </a:lnTo>
                  <a:cubicBezTo>
                    <a:pt x="1963893" y="1403564"/>
                    <a:pt x="1952220" y="1396369"/>
                    <a:pt x="1939637" y="1394691"/>
                  </a:cubicBezTo>
                  <a:cubicBezTo>
                    <a:pt x="1905929" y="1390197"/>
                    <a:pt x="1871904" y="1388533"/>
                    <a:pt x="1838037" y="1385454"/>
                  </a:cubicBezTo>
                  <a:cubicBezTo>
                    <a:pt x="1754910" y="1388533"/>
                    <a:pt x="1671655" y="1389158"/>
                    <a:pt x="1588655" y="1394691"/>
                  </a:cubicBezTo>
                  <a:cubicBezTo>
                    <a:pt x="1578941" y="1395339"/>
                    <a:pt x="1570450" y="1401815"/>
                    <a:pt x="1560946" y="1403927"/>
                  </a:cubicBezTo>
                  <a:cubicBezTo>
                    <a:pt x="1542664" y="1407989"/>
                    <a:pt x="1524001" y="1410084"/>
                    <a:pt x="1505528" y="1413163"/>
                  </a:cubicBezTo>
                  <a:lnTo>
                    <a:pt x="92364" y="1403927"/>
                  </a:lnTo>
                  <a:cubicBezTo>
                    <a:pt x="21210" y="1403015"/>
                    <a:pt x="108100" y="1380210"/>
                    <a:pt x="36946" y="1403927"/>
                  </a:cubicBezTo>
                  <a:cubicBezTo>
                    <a:pt x="27710" y="1400848"/>
                    <a:pt x="15319" y="1402293"/>
                    <a:pt x="9237" y="1394691"/>
                  </a:cubicBezTo>
                  <a:cubicBezTo>
                    <a:pt x="1307" y="1384778"/>
                    <a:pt x="0" y="1370439"/>
                    <a:pt x="0" y="1357745"/>
                  </a:cubicBezTo>
                  <a:cubicBezTo>
                    <a:pt x="0" y="1254968"/>
                    <a:pt x="13721" y="1261708"/>
                    <a:pt x="27710" y="1163781"/>
                  </a:cubicBezTo>
                  <a:cubicBezTo>
                    <a:pt x="52185" y="992452"/>
                    <a:pt x="36946" y="818957"/>
                    <a:pt x="55419" y="748145"/>
                  </a:cubicBezTo>
                  <a:close/>
                </a:path>
              </a:pathLst>
            </a:custGeom>
            <a:solidFill>
              <a:srgbClr val="C0504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33800" y="21336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Hydro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92155" y="3745223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Wind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49971" y="4755327"/>
            <a:ext cx="71969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t66g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46918" y="1935927"/>
            <a:ext cx="439882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LINDA LINDALINDA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646332" y="3131420"/>
            <a:ext cx="324781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LINDA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9095" y="2911322"/>
            <a:ext cx="1480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w Cen MT" pitchFamily="34" charset="0"/>
              </a:rPr>
              <a:t>GWh</a:t>
            </a:r>
            <a:endParaRPr lang="en-US" sz="3200" dirty="0">
              <a:latin typeface="Tw Cen M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1809" y="4858603"/>
            <a:ext cx="933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w Cen MT" pitchFamily="34" charset="0"/>
              </a:rPr>
              <a:t>Time</a:t>
            </a:r>
            <a:endParaRPr lang="en-US" sz="3200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1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Cost/Ratepayer Savings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1,000 MW hydro + 1,000 MW Class I RECs from wind</a:t>
            </a:r>
          </a:p>
          <a:p>
            <a:pPr lvl="1"/>
            <a:r>
              <a:rPr lang="en-US" dirty="0" smtClean="0"/>
              <a:t>~9 </a:t>
            </a:r>
            <a:r>
              <a:rPr lang="en-US" dirty="0" err="1" smtClean="0"/>
              <a:t>TWh</a:t>
            </a:r>
            <a:r>
              <a:rPr lang="en-US" dirty="0" smtClean="0"/>
              <a:t> </a:t>
            </a:r>
            <a:r>
              <a:rPr lang="en-US" dirty="0" smtClean="0"/>
              <a:t>total energy</a:t>
            </a:r>
          </a:p>
          <a:p>
            <a:pPr lvl="1"/>
            <a:r>
              <a:rPr lang="en-US" dirty="0" smtClean="0"/>
              <a:t>~3 </a:t>
            </a:r>
            <a:r>
              <a:rPr lang="en-US" dirty="0" err="1" smtClean="0"/>
              <a:t>TWh</a:t>
            </a:r>
            <a:r>
              <a:rPr lang="en-US" dirty="0" smtClean="0"/>
              <a:t> </a:t>
            </a:r>
            <a:r>
              <a:rPr lang="en-US" dirty="0" smtClean="0"/>
              <a:t>Class I RECs</a:t>
            </a:r>
          </a:p>
          <a:p>
            <a:pPr marL="0" indent="0">
              <a:buNone/>
            </a:pPr>
            <a:r>
              <a:rPr lang="en-US" dirty="0" smtClean="0"/>
              <a:t>Project </a:t>
            </a:r>
            <a:r>
              <a:rPr lang="en-US" dirty="0" smtClean="0"/>
              <a:t>Life savings from these primary sources: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3681AE-C575-604E-940A-EDCEABE5A129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978295"/>
              </p:ext>
            </p:extLst>
          </p:nvPr>
        </p:nvGraphicFramePr>
        <p:xfrm>
          <a:off x="1109330" y="3629832"/>
          <a:ext cx="6342348" cy="259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76518"/>
                <a:gridCol w="1865830"/>
              </a:tblGrid>
              <a:tr h="370840">
                <a:tc>
                  <a:txBody>
                    <a:bodyPr/>
                    <a:lstStyle/>
                    <a:p>
                      <a:endParaRPr lang="en-US" sz="2800" dirty="0">
                        <a:latin typeface="Tw Cen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u="sng" dirty="0" smtClean="0">
                          <a:latin typeface="Tw Cen MT" pitchFamily="34" charset="0"/>
                        </a:rPr>
                        <a:t>$B</a:t>
                      </a:r>
                      <a:endParaRPr lang="en-US" sz="2800" b="1" i="0" u="sng" dirty="0">
                        <a:latin typeface="Tw Cen M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800" dirty="0" smtClean="0">
                          <a:latin typeface="Tw Cen MT" pitchFamily="34" charset="0"/>
                        </a:rPr>
                        <a:t>Energy</a:t>
                      </a:r>
                      <a:r>
                        <a:rPr lang="en-US" sz="2800" baseline="0" dirty="0" smtClean="0">
                          <a:latin typeface="Tw Cen MT" pitchFamily="34" charset="0"/>
                        </a:rPr>
                        <a:t> Prices through LTC</a:t>
                      </a:r>
                      <a:endParaRPr lang="en-US" sz="2800" dirty="0">
                        <a:latin typeface="Tw Cen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w Cen MT" pitchFamily="34" charset="0"/>
                        </a:rPr>
                        <a:t>2 – 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2"/>
                      </a:pPr>
                      <a:r>
                        <a:rPr lang="en-US" sz="2800" dirty="0" smtClean="0">
                          <a:latin typeface="Tw Cen MT" pitchFamily="34" charset="0"/>
                        </a:rPr>
                        <a:t>REC Prices</a:t>
                      </a:r>
                      <a:endParaRPr lang="en-US" sz="2800" dirty="0">
                        <a:latin typeface="Tw Cen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w Cen MT" pitchFamily="34" charset="0"/>
                        </a:rPr>
                        <a:t>2 - 3</a:t>
                      </a:r>
                      <a:endParaRPr lang="en-US" sz="2800" dirty="0">
                        <a:latin typeface="Tw Cen M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3"/>
                      </a:pPr>
                      <a:r>
                        <a:rPr lang="en-US" sz="2800" dirty="0" smtClean="0">
                          <a:latin typeface="Tw Cen MT" pitchFamily="34" charset="0"/>
                        </a:rPr>
                        <a:t>Energy</a:t>
                      </a:r>
                      <a:r>
                        <a:rPr lang="en-US" sz="2800" baseline="0" dirty="0" smtClean="0">
                          <a:latin typeface="Tw Cen MT" pitchFamily="34" charset="0"/>
                        </a:rPr>
                        <a:t> Price Suppression</a:t>
                      </a:r>
                      <a:endParaRPr lang="en-US" sz="2800" dirty="0">
                        <a:latin typeface="Tw Cen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>
                          <a:latin typeface="Tw Cen MT" pitchFamily="34" charset="0"/>
                        </a:rPr>
                        <a:t>10</a:t>
                      </a:r>
                      <a:r>
                        <a:rPr lang="en-US" sz="2800" u="sng" baseline="0" dirty="0" smtClean="0">
                          <a:latin typeface="Tw Cen MT" pitchFamily="34" charset="0"/>
                        </a:rPr>
                        <a:t> – 13</a:t>
                      </a:r>
                      <a:endParaRPr lang="en-US" sz="2800" u="sng" dirty="0">
                        <a:latin typeface="Tw Cen M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3"/>
                      </a:pPr>
                      <a:endParaRPr lang="en-US" sz="2800" dirty="0">
                        <a:latin typeface="Tw Cen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w Cen MT" pitchFamily="34" charset="0"/>
                        </a:rPr>
                        <a:t>$14</a:t>
                      </a:r>
                      <a:r>
                        <a:rPr lang="en-US" sz="2800" b="1" baseline="0" dirty="0" smtClean="0">
                          <a:latin typeface="Tw Cen MT" pitchFamily="34" charset="0"/>
                        </a:rPr>
                        <a:t> – 20 B</a:t>
                      </a:r>
                      <a:endParaRPr lang="en-US" sz="2800" b="1" dirty="0">
                        <a:latin typeface="Tw Cen M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16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Close the expected gap between RPS </a:t>
            </a:r>
            <a:r>
              <a:rPr lang="en-US" dirty="0" smtClean="0"/>
              <a:t>supply </a:t>
            </a:r>
            <a:r>
              <a:rPr lang="en-US" dirty="0" smtClean="0"/>
              <a:t>and </a:t>
            </a:r>
            <a:r>
              <a:rPr lang="en-US" dirty="0" smtClean="0"/>
              <a:t>demand </a:t>
            </a:r>
            <a:r>
              <a:rPr lang="en-US" dirty="0" smtClean="0"/>
              <a:t>by 2020</a:t>
            </a:r>
          </a:p>
          <a:p>
            <a:r>
              <a:rPr lang="en-US" dirty="0" smtClean="0"/>
              <a:t>In harmony with several states clean energy/carbon reduction plans, e.g. CT Comprehensive Energy Strategy and MA Global Warming Solution 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3681AE-C575-604E-940A-EDCEABE5A12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742121"/>
            <a:ext cx="8447964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Tw Cen MT" pitchFamily="34" charset="0"/>
              </a:rPr>
              <a:t>Clean Firm is a Proactive and Cost Effective </a:t>
            </a:r>
          </a:p>
          <a:p>
            <a:pPr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Tw Cen MT" pitchFamily="34" charset="0"/>
              </a:rPr>
              <a:t>Approach to Achieve Region’s Policy Goals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8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3 FW PPT Template 013113_501">
  <a:themeElements>
    <a:clrScheme name="First Wind Colors">
      <a:dk1>
        <a:srgbClr val="6F7071"/>
      </a:dk1>
      <a:lt1>
        <a:sysClr val="window" lastClr="FFFFFF"/>
      </a:lt1>
      <a:dk2>
        <a:srgbClr val="000F50"/>
      </a:dk2>
      <a:lt2>
        <a:srgbClr val="D0D5DA"/>
      </a:lt2>
      <a:accent1>
        <a:srgbClr val="1C67A8"/>
      </a:accent1>
      <a:accent2>
        <a:srgbClr val="67B4E7"/>
      </a:accent2>
      <a:accent3>
        <a:srgbClr val="9EC54D"/>
      </a:accent3>
      <a:accent4>
        <a:srgbClr val="FEE960"/>
      </a:accent4>
      <a:accent5>
        <a:srgbClr val="B0B5BA"/>
      </a:accent5>
      <a:accent6>
        <a:srgbClr val="6F7071"/>
      </a:accent6>
      <a:hlink>
        <a:srgbClr val="1C67A8"/>
      </a:hlink>
      <a:folHlink>
        <a:srgbClr val="0091C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2013 FW PPT Template 013113_501</Template>
  <TotalTime>251</TotalTime>
  <Words>203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2013 FW PPT Template 013113_501</vt:lpstr>
      <vt:lpstr>New England Electricity Restructuring Roundtable</vt:lpstr>
      <vt:lpstr>Reflections</vt:lpstr>
      <vt:lpstr>Content w/ bottom blocker</vt:lpstr>
      <vt:lpstr>Clean Firm</vt:lpstr>
      <vt:lpstr>Reliability</vt:lpstr>
      <vt:lpstr>Reliability</vt:lpstr>
      <vt:lpstr>Flexibility/Integration</vt:lpstr>
      <vt:lpstr>Cost/Ratepayer Savings</vt:lpstr>
      <vt:lpstr>Policy</vt:lpstr>
      <vt:lpstr>PowerPoint Presentation</vt:lpstr>
    </vt:vector>
  </TitlesOfParts>
  <Company>First Wind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Marrone</dc:creator>
  <cp:lastModifiedBy>Linda Marrone</cp:lastModifiedBy>
  <cp:revision>17</cp:revision>
  <cp:lastPrinted>2013-06-13T14:44:34Z</cp:lastPrinted>
  <dcterms:created xsi:type="dcterms:W3CDTF">2013-06-12T14:25:50Z</dcterms:created>
  <dcterms:modified xsi:type="dcterms:W3CDTF">2013-06-13T19:31:47Z</dcterms:modified>
</cp:coreProperties>
</file>